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2" r:id="rId4"/>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9533929-FE0E-4EE3-AFF8-1920DB42EF20}">
  <a:tblStyle styleId="{D9533929-FE0E-4EE3-AFF8-1920DB42EF2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slide" Target="slides/slide35.xml"/><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slide" Target="slides/slide37.xml"/><Relationship Id="rId21" Type="http://schemas.openxmlformats.org/officeDocument/2006/relationships/slide" Target="slides/slide14.xml"/><Relationship Id="rId43" Type="http://schemas.openxmlformats.org/officeDocument/2006/relationships/slide" Target="slides/slide36.xml"/><Relationship Id="rId24" Type="http://schemas.openxmlformats.org/officeDocument/2006/relationships/slide" Target="slides/slide17.xml"/><Relationship Id="rId46" Type="http://schemas.openxmlformats.org/officeDocument/2006/relationships/slide" Target="slides/slide39.xml"/><Relationship Id="rId23" Type="http://schemas.openxmlformats.org/officeDocument/2006/relationships/slide" Target="slides/slide16.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47" Type="http://schemas.openxmlformats.org/officeDocument/2006/relationships/slide" Target="slides/slide40.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5b6f868f28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5b6f868f2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reference photos, your brushes, your palette, two containers of water, and the good copy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nevojiten fotot tuaja referuese, furçat tuaja, paleta juaj, dy enë me ujë dhe një kopje e mirë e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የማጣቀሻ ፎቶግራፎችዎን ፣ ብሩሽዎችዎን ፣ ቤተ-ስዕልዎ ፣ ሁለት የውሃ ማጠራቀሚያዎች እና ጥሩ የሥዕልዎ ቅጂ ያስፈልግዎታል ።</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تحتاج إلى صورك المرجعية، وفرشاتك، ولوحة الألوان الخاصة بك، وحاويتين من الماء، ونسخة جيدة من لوحتك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են ձեր լուսանկարները, վրձինները, պալիտրան, ջրի երկու տարա և ձեր նկարի լավ պատճենը։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les vostres fotos de referència, els vostres pinzells, la vostra paleta, dos recipients d'aigua i la bona còpia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今天你需要参考照片、画笔、调色板、两罐水和画作的良好复制品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referentiefoto's, je penselen, je palet, twee bakken water en de goede kopie van je schilderij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عکس‌های مرجع، قلم‌موها، پالت، دو ظرف آب و یک کپی خوب از نقاشی‌تان نیاز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avez besoin de vos photos de référence, de vos pinceaux, de votre palette, de deux récipients d'eau et de la bonne copie de votre tableau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benötigen Sie Ihre Referenzfotos, Ihre Pinsel, Ihre Palette, zwei Behälter mit Wasser und die gute Kopie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સંદર્ભ ફોટા, તમારા બ્રશ, તમારી પેલેટ, પાણીના બે કન્ટેનર અને તમારા ચિત્રની સારી નકલની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संदर्भ फ़ोटो, अपने ब्रश, अपने पैलेट, पानी के दो कंटेनर और अपनी पेंटिंग की अच्छी प्रतिलिपि की आवश्यकता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hai bisogno delle tue foto di riferimento, dei tuoi pennelli, della tua tavolozza, di due contenitori d'acqua e della buona copia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今日は、参考写真、筆、パレット、水の入った容器2つ、そして絵の複製が必要です。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참고 사진, 브러시, 팔레트, 물통 두 개, 그리고 그림의 좋은 사본이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wêneyên referansê, firçeyên te, paleta te, du konteynerên avê û kopiyek baş a tabloya te pêwîst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foto rujukan anda, berus anda, palet anda, dua bekas air dan salinan lukisan anda yang bagus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റഫറൻസ് ഫോട്ടോകൾ, ബ്രഷുകൾ, പാലറ്റ്, രണ്ട് പാത്ര വെള്ളം, നിങ്ങളുടെ പെയിന്റിംഗിന്റെ നല്ല പകർപ്പ്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सन्दर्भ तस्बिरहरू, ब्रसहरू, प्यालेट, दुई कन्टेनर पानी, र तपाईंको चित्रकलाको राम्रो प्रतिलिपि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ته د خپلو حوالې عکسونو، برشونو، ستاسو رنګ رنګ، د اوبو دوه کانټینرونو، او ستاسو د انځور ښه کاپي ته اړتیا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de suas fotos de referência, seus pincéis, sua paleta, dois recipientes de água e uma cópia boa de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ਆਪਣੀਆਂ ਰੈਫਰੈਂਸ ਫੋਟੋਆਂ, ਆਪਣੇ ਬੁਰਸ਼, ਆਪਣੀ ਪੈਲੇਟ, ਪਾਣੀ ਦੇ ਦੋ ਡੱਬੇ, ਅਤੇ ਆਪਣੀ ਪੇਂਟਿੰਗ ਦੀ ਚੰਗੀ ਕਾਪੀ ਦੀ ਲੋੜ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понадобятся ваши референсные фотографии, кисти, палитра, две емкости с водой и качественная копия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су вам потребне ваше референтне фотографије, ваше четкице, ваша палета, две посуде са водом и добра копија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sawiradaada tixraaca, burushka, palette kaaga, laba weel oo biyo ah, iyo nuqulka wanaagsan ee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tus fotos de referencia, tus pinceles, tu paleta, dos recipientes con agua y la buena copia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Ayeuna anjeun peryogi poto rujukan anjeun, sikat anjeun, palette anjeun, dua wadah cai, sareng salinan lukisan anjeun anu saé.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picha zako za kumbukumbu, brashi yako, palette yako, vyombo viwili vya maji, na nakala nzuri ya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dina referensfoton, dina penslar, din palett, två behållare med vatten och en bra kopia av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mga reference na larawan, iyong mga brush, iyong palette, dalawang lalagyan ng tubig, at ang magandang kopya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குறிப்பு புகைப்படங்கள், உங்கள் தூரிகைகள், உங்கள் தட்டு, இரண்டு தண்ணீர் கொள்கலன்கள் மற்றும் உங்கள் ஓவியத்தின் நல்ல நகல்.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วันนี้คุณต้องมีรูปถ่ายอ้างอิง แปรง จานสี ภาชนะใส่น้ำสองใบ และสำเนาภาพวาดของคุณ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referans fotoğraflarınıza, fırçalarınıza, paletinize, iki kap suya ve resminizin iyi bir kopyasına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знадобляться ваші фотографії-референси, пензлі, палітра, дві ємності з водою та гарна копія вашої картини.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اپنی حوالہ جاتی تصاویر، اپنے برش، اپنے پیلیٹ، پانی کے دو کنٹینرز اور اپنی پینٹنگ کی اچھی کاپی درکار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ảnh tham khảo, cọ vẽ, bảng màu, hai bình đựng nước và bản sao đẹp của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1a8030fe76_0_4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1a8030fe76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1) Finish the peer feedback FIRST! 2) Stick to your colour scheme. 3) Build up darkness with many light layers painted on top of each other. 4) Start in the back, and work to the front. 5) With each layer, ask yourself where you can make it darker, a more specific colour, and more detailed. 6)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1) Përfundo së pari reagimet nga kolegët! 2) Përmbaju skemës tënde të ngjyrave. 3) Ndërto errësirën me shumë shtresa të lehta të pikturuara njëra mbi tjetrën. 4) Fillo nga prapa dhe vazhdo përpara. 5) Me secilën shtresë, pyet veten se ku mund ta bësh më të errët, një ngjyrë më specifike dhe më të detajuar. 6)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ማድረግ አለብኝ? 1) በመጀመሪያ የእኩዮችን አስተያየት ጨርስ! 2) በቀለም ንድፍዎ ላይ ይጣበቃሉ. 3) እርስ በእርሳቸው ላይ ብዙ የብርሃን ንጣፎችን በመሳል ጨለማን ይገንቡ። 4) ከኋላ ይጀምሩ እና ወደ ፊት ይስሩ። 5) በእያንዳንዱ ንብርብር ፣ ጨለማ ፣ የበለጠ የተለየ ቀለም እና የበለጠ ዝርዝር የት ማድረግ እንደሚችሉ እራስዎን ይጠይቁ። 6)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إذن، ماذا عليّ فعله اليوم؟ ١) إنهاء ملاحظات الزملاء أولًا! ٢) الالتزام بمخطط الألوان. ٣) بناء طبقة داكنة بطبقات فاتحة متعددة مطلية فوق بعضها البعض. ٤) البدء من الخلف، والانتقال إلى الأمام. ٥) مع كل طبقة، اسأل نفسك أين يمكنك جعلها أغمق، ولونًا أكثر تحديدًا، وتفصيلًا. ٦)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պետք է անեմ այսօր։ 1) ԱՌԱՋԻՆԸ ավարտեք հասակակիցների կարծիքը։ 2) Հետևեք ձեր գունային սխեմային։ 3) Մութը ավելացրեք միմյանց վրա նկարված բազմաթիվ բաց շերտերով։ 4) Սկսեք հետևից և շարունակեք առաջ։ 5) Յուրաքանչյուր շերտի հետ հարցրեք ինքներդ ձեզ, թե որտեղ կարող եք այն դարձնել ավելի մուգ, ավելի յուրահատուկ գույնով և ավելի մանրամասն։ 6) Զգուշորեն խառնված մոխրագույն գույներն ավելի շատ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hauria de fer avui? 1) PRIMER acaba els comentaris dels companys! 2) Mantén la teva combinació de colors. 3) Crea foscor amb moltes capes clares pintades una sobre l'altra. 4) Comença per darrere i avança cap al davant. 5) Amb cada capa, pregunta't on pots fer-la més fosca, d'un color més específic i amb més detall. 6)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那么我今天应该做什么呢？1) 先完成同伴反馈！2) 坚持你的配色方案。3) 用多层浅色叠加来营造暗色。4) 从后面开始，逐渐向前。5) 画每一层的时候，问问自己哪里可以调得更深、颜色更明确、细节更丰富。6) 精心调配的灰色比亮色更能体现技巧。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1) Maak EERST de feedback van collega's af! 2) Houd je aan je kleurenschema. 3) Bouw het donker op met veel lichte lagen over elkaar heen. 4) Begin achterin en werk naar voren toe. 5) Vraag jezelf bij elke laag af waar je hem donkerder, specifieker en gedetailleerder kunt maken. 6)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باید چه کار کنم؟ ۱) اول بازخورد همکاران را تمام کن! ۲) به طرح رنگی خودت پایبند باش. ۳) با لایه‌های روشن زیادی که روی هم رنگ‌آمیزی شده‌اند، تیرگی ایجاد کن. ۴) از پشت شروع کن و به سمت جلو برو. ۵) با هر لایه، از خودت بپرس کجا می‌توانی آن را تیره‌تر، خاص‌تر و با جزئیات بیشتر کنی. ۶)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1) Terminez d'abord les commentaires des pairs ! 2) Tenez-vous-en à votre palette de couleurs. 3) Construisez l'obscurité avec de nombreuses couches claires peintes les unes sur les autres. 4) Commencez par l'arrière et travaillez vers l'avant. 5) À chaque couche, demandez-vous où vous pouvez la rendre plus sombre, une couleur plus spécifique et plus détaillée. 6) Des gris soigneusement mélangés montrent plus de compétence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sollte ich heute also tun? 1) Zuerst das Peer-Feedback fertigstellen! 2) Farbschema beibehalten. 3) Dunkelheit aufbauen, indem viele helle Schichten übereinander gemalt werden. 4) Hinten anfangen und nach vorne arbeiten. 5) Bei jeder Schicht überlegen, wo man sie dunkler, farblicher und detaillierter gestalten kann. 6)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૧) પહેલા પીઅર ફીડબેક પૂર્ણ કરો! ૨) તમારી રંગ યોજનાને વળગી રહો. ૩) એકબીજાની ઉપર ઘણા પ્રકાશ સ્તરો દોરીને અંધારામાં વધારો કરો. ૪) પાછળથી શરૂ કરો અને આગળના ભાગમાં કામ કરો. ૫) દરેક સ્તર સાથે, તમારી જાતને પૂછો કે તમે તેને ક્યાં ઘાટો, વધુ ચોક્કસ રંગ અને વધુ વિગતવાર બનાવી શકો છો. ૬)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1) सबसे पहले साथियों की प्रतिक्रिया पूरी करो! 2) अपनी रंग योजना पर कायम रहो। 3) एक के ऊपर एक कई हल्की परतें लगाकर गहरा रंग बनाओ। 4) पीछे से शुरू करो और आगे की ओर बढ़ो। 5) हर परत के साथ, खुद से पूछो कि कहाँ इसे और गहरा, और कहाँ एक विशिष्ट रंग, और कहाँ अधिक विस्तृत बनाया जा सकता है। 6) ध्यान से मिलाए गए स्लेटी रंग, चटख रंगों की तुलना में ज़्यादा कुशलता दिखाते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1) Completare PRIMA il feedback dei colleghi! 2) Attenersi al proprio schema di colori. 3) Costruire l'oscurità con molti strati chiari uno sopra l'altro. 4) Iniziare dal retro e procedere verso la parte anteriore. 5) Con ogni strato, chiedersi dove si può rendere più scuro, un colore più specifico e più dettagliato. 6) I grigi miscelati con cura dimostrano più abilità rispetto ai colori vivaci.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では、今日は何をすべきでしょうか？ 1) ピアフィードバックをまずは終わらせる！ 2) 色彩設計をしっかり守る。 3) 明るい色を重ね塗りして、暗さを増していく。 4) 奥から手前へ進む。 5) それぞれのレイヤーで、どこをもっと暗く、より具体的な色で、より細かく描けるかを考える。 6) 丁寧に混ぜ合わせたグレーは、明るい色よりも技巧を凝らした表現になる。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그럼 오늘은 뭘 해야 할까요? 1) 먼저 동료 피드백을 끝내세요! 2) 색 구성표를 고수하세요. 3) 밝은 색을 여러 겹 칠해서 어둡게 칠하세요. 4) 뒤에서 시작해서 앞으로 칠하세요. 5) 각 겹칠 때마다 어디를 더 어둡게, 어디를 더 구체적으로, 어디를 더 자세하게 칠할 수 있을지 스스로에게 물어보세요. 6)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1) PÊŞÎ nirxandina hevalan temam bike! 2) Li gorî şêmaya xwe ya rengan tevbigere. 3) Tarîtiyê bi gelek tebeqeyên ronahî yên li ser hev boyaxkirî ava bike. 4) Ji paş ve dest pê bike û ber bi pêş ve bixebite. 5) Bi her tebeqeyê re, ji xwe bipirse ka tu dikarî wê li ku tarîtir, bi rengekî taybetîtir û bi hûrgilîtir bikî. 6)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perlu saya lakukan hari ini? 1) Selesaikan maklum balas rakan sebaya TERLEBIH DAHULU! 2) Berpegang kepada skema warna anda. 3) Bina kegelapan dengan banyak lapisan cahaya dicat di atas satu sama lain. 4) Mulakan di belakang, dan kerja ke hadapan. 5) Dengan setiap lapisan, tanya diri anda di mana anda boleh menjadikannya lebih gelap, warna yang lebih khusus dan lebih terperinci. 6)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ഇന്ന് ഞാൻ എന്തുചെയ്യണം? 1) ആദ്യം പിയർ ഫീഡ്‌ബാക്ക് പൂർത്തിയാക്കുക! 2) നിങ്ങളുടെ കളർ സ്കീമിൽ ഉറച്ചുനിൽക്കുക. 3) പരസ്പരം മുകളിൽ നിരവധി പ്രകാശ പാളികൾ വരച്ച് ഇരുട്ട് സൃഷ്ടിക്കുക. 4) പിന്നിൽ നിന്ന് ആരംഭിച്ച് മുന്നിലേക്ക് പ്രവർത്തിക്കുക. 5) ഓരോ ലെയറും ഉപയോഗിച്ച്, നിങ്ങൾക്ക് എവിടെയാണ് അതിനെ ഇരുണ്ടതാക്കാൻ കഴിയുക, കൂടുതൽ നിർദ്ദിഷ്ട നിറം, കൂടുതൽ വിശദമായത് എന്നിവ ചെയ്യാൻ കഴിയുക എന്ന് സ്വയം ചോദിക്കുക. 6)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आज म के गर्नुपर्छ? १) पहिले साथीहरूको प्रतिक्रिया समाप्त गर्नुहोस्! २) आफ्नो रंग योजनामा ​​अडिग रहनुहोस्। ३) एकअर्काको माथि धेरै प्रकाश तहहरू रंगाएर अँध्यारो बनाउनुहोस्। ४) पछाडिबाट सुरु गर्नुहोस्, र अगाडि काम गर्नुहोस्। ५) प्रत्येक तहको साथ, आफैलाई सोध्नुहोस् कि तपाईं यसलाई कहाँ गाढा, थप विशिष्ट रंग, र थप विस्तृत बनाउन सक्नुहुन्छ। ६)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زه باید نن څه وکړم؟ ۱) لومړی د ملګرو نظرونه بشپړ کړئ! ۲) خپل رنګ سکیم ته ودرېږئ. ۳) د یو بل په سر کې د ډیری رڼا طبقو سره تیاره جوړه کړئ. ۴) له شا څخه پیل وکړئ، او مخ ته کار وکړئ. ۵) د هرې طبقې سره، له ځانه وپوښتئ چې تاسو چیرته کولی شئ دا تیاره، یو ډیر مشخص رنګ، او ډیر مفصل کړئ. ۶)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1) Termine o feedback dos colegas PRIMEIRO! 2) Mantenha o seu esquema de cores. 3) Crie a escuridão com muitas camadas claras pintadas umas sobre as outras. 4) Comece por trás e trabalhe até a frente. 5) A cada camada, pergunte-se onde você pode torná-la mais escura, com uma cor mais específica e mais detalhada. 6)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ਅੱਜ ਮੈਨੂੰ ਕੀ ਕਰਨਾ ਚਾਹੀਦਾ ਹੈ? 1) ਪਹਿਲਾਂ ਪੀਅਰ ਫੀਡਬੈਕ ਨੂੰ ਪੂਰਾ ਕਰੋ! 2) ਆਪਣੀ ਰੰਗ ਸਕੀਮ 'ਤੇ ਬਣੇ ਰਹੋ। 3) ਇੱਕ ਦੂਜੇ ਦੇ ਉੱਪਰ ਪੇਂਟ ਕੀਤੀਆਂ ਕਈ ਰੌਸ਼ਨੀ ਦੀਆਂ ਪਰਤਾਂ ਨਾਲ ਹਨੇਰਾ ਬਣਾਓ। 4) ਪਿੱਛੇ ਤੋਂ ਸ਼ੁਰੂ ਕਰੋ, ਅਤੇ ਅੱਗੇ ਵੱਲ ਕੰਮ ਕਰੋ। 5) ਹਰੇਕ ਪਰਤ ਦੇ ਨਾਲ, ਆਪਣੇ ਆਪ ਤੋਂ ਪੁੱਛੋ ਕਿ ਤੁਸੀਂ ਇਸਨੂੰ ਕਿੱਥੇ ਗੂੜ੍ਹਾ, ਇੱਕ ਵਧੇਰੇ ਖਾਸ ਰੰਗ, ਅਤੇ ਵਧੇਰੇ ਵਿਸਤ੍ਰਿਤ ਬਣਾ ਸਕਦੇ ਹੋ। 6)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что мне делать сегодня? 1) СНАЧАЛА закончить с отзывами коллег! 2) Придерживайтесь своей цветовой схемы. 3) Создавайте тёмные участки, накладывая друг на друга множество светлых слоёв. 4) Начните с заднего плана и продвигайтесь к переднему. 5) С каждым слоем спрашивайте себя, где его можно сделать темнее, более определённым цветом и более детализированным. 6)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би требало да радим данас? 1) ПРВО завршим са повратним информацијама од вршњака! 2) Држите се своје шеме боја. 3) Направите тамни део са много светлих слојева насликаних један преко другог. 4) Почните од позади и радите ка напреду. 5) Са сваким слојем, запитајте се где можете да га учините тамнијим, специфичнијом бојом и детаљнијим. 6) Пажљиво помешане сиве боје показују више вештине од светлих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1) U dhame jawaab celinta asxaabta marka ugu horraysa! 2) Ku dheji nidaamka midabkaaga. 3) Dhis gudcur leh lakabyo iftiin badan oo midba midka kale ku sawiran yahay. 4) Ka bilow dhabarka, una shaqee dhinaca hore. 5) Lakab kasta, is weydii meesha aad ka dhigi karto madow, midab gaar ah, iyo faahfaahin dheeraad ah. 6)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debería hacer hoy? 1) ¡Termina la retroalimentación de tus compañeros PRIMERO! 2) Mantén tu esquema de colores. 3) Crea oscuridad con varias capas de luz superpuestas. 4) Empieza por atrás y avanza hacia adelante. 5) Con cada capa, pregúntate dónde puedes oscurecerla, usar un color más específico y más detallado. 6)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kedah laksanakeun ayeuna? 1) Réngsékeun heula réspon babaturan! 2) Lengket skéma warna Anjeun. 3) Ngawangun gelap kalayan seueur lapisan cahaya anu dicét dina luhureun masing-masing. 4) Mimitian di tukang, jeung gawe ka hareup. 5) Kalayan unggal lapisan, tanyakeun ka diri anjeun dimana anjeun tiasa ngajantenkeun langkung poék, warna anu langkung spésifik, sareng langkung rinci. 6) Grays dicampur taliti némbongkeun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1) Maliza maoni ya rika KWANZA! 2) Shikilia mpango wako wa rangi. 3) Jenga giza na tabaka nyingi za mwanga zilizopakwa juu ya kila mmoja. 4) Anza nyuma, na ufanyie kazi mbele. 5) Kwa kila safu, jiulize ni wapi unaweza kuifanya iwe nyeusi zaidi, rangi maalum zaidi, na maelezo zaidi. 6)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1) Avsluta kamratfeedbacken FÖRST! 2) Håll dig till ditt färgschema. 3) Bygg upp mörker med många ljusa lager målade ovanpå varandra. 4) Börja baktill och arbeta dig framåt. 5) Fråga dig själv var du kan göra varje lager mörkare, få en mer specifik färg och göra det mer detaljerat. 6)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1) Tapusin MUNA ang feedback ng peer! 2) Manatili sa iyong scheme ng kulay. 3) Bumuo ng kadiliman na may maraming liwanag na layer na ipininta sa ibabaw ng bawat isa. 4) Magsimula sa likod, at magtrabaho sa harap. 5) Sa bawat layer, tanungin ang iyong sarili kung saan mo ito magagawang mas madilim, mas tiyak na kulay, at mas detalyado. 6) Ang maingat na pinaghalong kulay abo ay nagpapakita ng higit na kasanayan kaysa sa mga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செய்ய வேண்டும்? 1) முதலில் சகாக்களின் கருத்தை முடிக்கவும்! 2) உங்கள் வண்ணத் திட்டத்தில் ஒட்டிக்கொள்ளவும். 3) பல ஒளி அடுக்குகளை ஒன்றன் மேல் ஒன்றாக வரைந்து இருளை உருவாக்குங்கள். 4) பின்புறத்தில் தொடங்கி, முன்பக்கத்திற்குச் செல்லுங்கள். 5) ஒவ்வொரு அடுக்கிலும், அதை எங்கு இருண்டதாகவும், மிகவும் குறிப்பிட்ட நிறமாகவும், மேலும் விரிவாகவும் மாற்றலாம் என்று உங்களை நீங்களே கேட்டுக்கொள்ளுங்கள். 6)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วันนี้ฉันควรทำอะไรดี? 1) ทำการติชมจากเพื่อนให้เสร็จก่อน! 2) ยึดตามโทนสีของคุณ 3) เพิ่มความดำด้วยชั้นสีอ่อนหลายๆ ชั้นทับกัน 4) เริ่มจากด้านหลังแล้วค่อยมาด้านหน้า 5) ในแต่ละชั้น ถามตัวเองว่าคุณสามารถทำให้มันเข้มขึ้น สีที่เฉพาะเจาะจงขึ้น และรายละเอียดมากขึ้นตรงไหนได้บ้าง 6) การผสมสีเทาอย่างระมัดระวังแสดงให้เห็นถึงทักษะมากกว่าสีสว่าง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1) ÖNCE akran geri bildirimini bitirin! 2) Renk şemanıza sadık kalın. 3) Üst üste boyanmış birçok açık katmanla koyuluğu artırın. 4) Arkadan başlayın ve öne doğru ilerleyin. 5) Her katmanda, nerede daha koyu, daha belirgin bir renk ve daha ayrıntılı hale getirebileceğinizi kendinize sorun. 6)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1) СПОЧАТКУ завершіть зворотний зв'язок від колег! 2) Дотримуйтесь своєї колірної гами. 3) Зробіть темний колір за допомогою багатьох світлих шарів, намальованих один на одному. 4) Почніть з заднього плану та рухайтеся до переднього. 5) З кожним шаром запитуйте себе, де ви можете зробити його темнішим, більш конкретним та детальнішим. 6)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1) سب سے پہلے ہم مرتبہ کی رائے کو ختم کریں! 2) اپنی رنگ سکیم پر قائم رہیں۔ 3) ایک دوسرے کے اوپر پینٹ کی گئی بہت سی روشنی کی تہوں کے ساتھ اندھیرے کو بنائیں۔ 4) پیچھے سے شروع کریں، اور سامنے سے کام کریں۔ 5) ہر پرت کے ساتھ، اپنے آپ سے پوچھیں کہ آپ اسے کہاں گہرا، زیادہ مخصوص رنگ، اور مزید تفصیل سے بنا سکتے ہیں۔ 6)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1) Hoàn thành phần phản hồi của bạn bè TRƯỚC TIÊN! 2) Bám sát bảng màu của bạn. 3) Tạo độ tối bằng cách sơn nhiều lớp màu sáng chồng lên nhau. 4) Bắt đầu từ phía sau và tiến dần ra phía trước. 5) Với mỗi lớp, hãy tự hỏi mình nên làm tối hơn, cụ thể hơn và chi tiết hơn ở đâu. 6)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3e7e0b3b76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3e7e0b3b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3c5b3fea05_0_27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3c5b3fea05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aaafb51ea7_0_1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aaafb51ea7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aaafb51ea7_0_16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aaafb51ea7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aa851167ff_0_51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aa851167ff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3c500eba20_0_1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3c500eba20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aa851167ff_0_14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aa851167ff_0_1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cb7c699f29_0_1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cb7c699f2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aa851167ff_0_11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aa851167ff_0_1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1a8030fe76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1a8030fe76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cf9b5892a4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cf9b5892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aaad8a77e5_0_1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aaad8a77e5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aaad8a77e5_0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aaad8a77e5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Summer 2025 generated on 11/16/2025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Clay projects from former students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Projekte me argjilë nga ish-studentë të tjerë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ከቀድሞ ተማሪዎች የሸክላ ፕሮጀክቶች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مشاريع الطين من الطلاب السابقين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Կավե նախագծեր նախկին ուսանողների կողմից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Projectes d'argila d'antics alumnes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往届学生的陶艺作品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Kleiprojecten van oud-studenten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پروژه‌های سفالی از دانشجویان سابق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Projets en argile réalisés par d'anciens élèves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Tonprojekte ehemaliger Studenten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ભૂતપૂર્વ વિદ્યાર્થીઓના માટીના પ્રોજેક્ટ્સ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पूर्व छात्रों की मिट्टी की परियोजनाएँ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Progetti in argilla di ex studenti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卒業生による粘土作品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전 학생들의 점토 프로젝트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Projeyên gilê ji xwendekarên berê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Projek tanah liat dari bekas pelajar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പൂർവ്വ വിദ്യാർത്ഥികളുടെ കളിമൺ പ്രോജക്ടുകൾ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पूर्व विद्यार्थीहरूबाट माटोका परियोजनाहरू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پخوانیو زده کونکو څخه د خټې پروژې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Projetos em argila de ex-alunos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ਸਾਬਕਾ ਵਿਦਿਆਰਥੀਆਂ ਦੇ ਮਿੱਟੀ ਦੇ ਪ੍ਰੋਜੈਕਟ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Глиняные проекты бывших студентов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Глинени пројекти бивших ученика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Mashaariicda dhoobada ee ardaydii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Proyectos de arcilla de antiguos alumnos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Proyék liat ti urut mahasiswa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udongo kutoka kwa wanafunzi wa zamani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Lerprojekt från tidigare elever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proyektong luwad mula sa mga dating estudyante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முன்னாள் மாணவர்களின் களிமண் திட்டங்கள்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โครงการดินเหนียวจากศิษย์เก่า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Eski öğrencilerin kil projeleri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Глиняні роботи від колишніх учнів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سابق طلباء سے مٹی کے منصوبے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dự án đất sét của cựu học sinh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bdf2bcb3ec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bdf2bcb3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bdf2bcb3ec_0_1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bdf2bcb3e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bdf2bcb3ec_0_2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bdf2bcb3e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bdf2bcb3ec_0_2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bdf2bcb3e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bdf2bcb3ec_0_3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bdf2bcb3e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bdf2bcb3ec_0_3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bdf2bcb3e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bdf2bcb3ec_0_4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bdf2bcb3e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bdf2bcb3ec_0_4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bdf2bcb3e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bdf2bcb3ec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bdf2bcb3e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bdf2bcb3ec_0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bdf2bcb3e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bdf2bcb3ec_0_7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bdf2bcb3e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bdf2bcb3ec_0_8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bdf2bcb3ec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bdf2bcb3ec_0_8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bdf2bcb3ec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bdf2bcb3ec_0_9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bdf2bcb3e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bdf2bcb3ec_0_9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bdf2bcb3ec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bdf2bcb3ec_0_10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bdf2bcb3ec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bdf2bcb3ec_0_10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bdf2bcb3ec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aaad8a77e5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aaad8a77e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aa851167ff_0_125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aa851167ff_0_1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December 2024 generated on 4/18/2025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These students still have to complete their art history assignment: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Këta studentë duhet të kryejnë ende detyrën e tyre të historisë së artit: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 يزال يتعين على هؤلاء الطلاب إكمال مهمة تاريخ الفن الخاصة بهم: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 ուսանողները դեռ պետք է ավարտեն իրենց արվեստի պատմության առաջադրանքը.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这些学生仍然需要完成他们的艺术史作业：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Deze studenten moeten hun kunstgeschiedenisopdracht nog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دانش آموزان هنوز باید تکالیف تاریخ هنر خود را تکمیل کنند: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Ces étudiants doivent encore terminer leur devoir d’histoire de l’art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Diese Studierenden müssen ihre kunsthistorische Aufgabe noch erledigen: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 વિદ્યાર્થીઓએ હજુ પણ તેમની કલા ઇતિહાસ સોંપણી પૂર્ણ કરવાની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इन छात्रों को अभी भी अपना कला इतिहास का कार्य पूरा करना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Questi studenti devono ancora completare il compito di storia dell'arte: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これらの学生はまだ美術史の課題を完了する必要があります。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 학생들은 여전히 ​​미술사 과제를 완료해야 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 xwendekar hîn jî neçar in ku peywira dîroka hunera xwe temam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 विद्यार्थीहरूले अझै पनि आफ्नो कला इतिहास असाइनमेन्ट पूरा गर्नुपर्छ: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دا زده کونکي لاهم باید خپل د هنر تاریخ دنده بشپړه کړي: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Esses alunos ainda precisam concluir sua tarefa de história da 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ਇਹਨਾਂ ਵਿਦਿਆਰਥੀਆਂ ਨੂੰ ਅਜੇ ਵੀ ਆਪਣੀ ਕਲਾ ਇਤਿਹਾਸ ਅਸਾਈਨਮੈਂਟ ਨੂੰ ਪੂਰਾ ਕਰਨਾ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Этим студентам еще предстоит выполнить задание по истории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Ови ученици још увек морају да заврше свој задатак из историје уметности: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Ardaydani wali waa inay dhamaystiraan hawshooda taariikheed ee farshaxanka: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Estos estudiantes aún tienen que completar su tarea de historia del arte: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Wanafunzi hawa bado wanapaswa kukamilisha kazi yao ya historia ya sanaa: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Dessa elever måste fortfarande slutföra sin konsthistoriska uppgift: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Kailangan pa ring tapusin ng mga mag-aaral na ito ang kanilang assignment sa art history: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இந்த மாணவர்கள் இன்னும் கலை வரலாற்றுப் பணியை முடிக்க வேண்டும்: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นักเรียนเหล่านี้ยังคงต้องทำงานมอบหมายประวัติศาสตร์ศิลปะให้เสร็จสิ้น: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 öğrencilerin hâlâ sanat tarihi ödevlerini tamamlamaları gerekiyor: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Ці студенти ще мають виконати завдання з історії мистецтва: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 طلباء کو ابھی بھی اپنی آرٹ کی تاریخ کی تفویض مکمل کرنی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học sinh này vẫn phải hoàn thành bài tập lịch sử nghệ thuật của mình: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aa851167ff_0_133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aa851167ff_0_1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aa851167ff_0_11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aa851167ff_0_1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1a8030fe76_0_72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1a8030fe76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Today’s FIRST THING is giving feedback on paintings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GJËJA E PARË për sot është dhënia e reagimeve mbi pikturat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የዛሬው የመጀመሪያው ነገር በሥዕሎች ላይ አስተያየት እየሰጠ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أول شيء اليوم هو تقديم تعليقات على اللوحات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Այսօրվա ԱՌԱՋԻՆ բանը նկարների վերաբերյալ կարծիք հայտնելն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PRIMER d'avui és donar comentaris sobre les pintures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今天的第一件事是给绘画作品提供反馈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Het EERSTE van vandaag is feedback geven op schilderijen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اولین کار امروز، ارائه بازخورد در مورد نقاشی‌ها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 PREMIÈRE CHOSE d’aujourd’hui est de donner votre avis sur les peintures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ist es ERSTES, Feedback zu Gemälden zu geben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આજની પહેલી વાત ચિત્રો પર પ્રતિસાદ આપવાની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का पहला काम है पेंटिंग्स पर प्रतिक्रिया देना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 PRIMA COSA di oggi è dare un feedback sui dipinti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今日の最初の仕事は絵のフィードバックを与えることです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오늘의 첫 번째 일은 그림에 대한 피드백을 제공하는 것입니다.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TIŞTÊ YEKEM Ê ÎRO dayîna nirxandinê li ser tabloyan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PERKARA PERTAMA hari ini ialah memberi maklum balas tentang lukisan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ഇന്നത്തെ ആദ്യ കാര്യം പെയിന്റിംഗുകളെക്കുറിച്ചുള്ള ഫീഡ്‌ബാക്ക് നൽകുക എന്നതാണ്.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आजको पहिलो कुरा चित्रकलाहरूमा प्रतिक्रिया दिनु 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نن ورځې لومړۍ خبره د انځورونو په اړه نظر ورکول دي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PRIMEIRA COISA de hoje é dar feedback sobre pinturas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ਦੀ ਪਹਿਲੀ ਗੱਲ ਪੇਂਟਿੰਗਾਂ 'ਤੇ ਫੀਡਬੈਕ ਦੇਣਾ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ПЕРВОЕ ДЕЛО сегодняшнего дня — это дать отзыв о картинах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Данашња ПРВА СТВАР је давање повратних информација о сликама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WAXYAABAHA KOOWAAD ee maanta waxay bixinaysaa jawaab celin ku saabsan rinjiyeynta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 PRIMERO de hoy es dar feedback sobre las pinturas.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Hal kahiji dinten ieu masihan eupan balik ngeunaan lukisan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JAMBO LA KWANZA la leo ni kutoa maoni kuhusu picha za kuchora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Dagens FÖRSTA GREJ är att ge feedback på målningar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UNANG BAGAY ngayon ay ang pagbibigay ng feedback sa mga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இன்றைய முதல் விஷயம் ஓவியங்கள் பற்றிய கருத்துகளைத் தெரிவிப்பது.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สิ่งแรกที่วันนี้ทำคือการให้ข้อเสนอแนะเกี่ยวกับภาพวาด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Bugünün İLK ŞEYİ resimler hakkında geri bildirim vermek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ПЕРШЕ, що потрібно зробити, це залишити відгук про картини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کی پہلی چیز پینٹنگز پر رائے دے رہی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ĐẦU TIÊN của ngày hôm nay là đưa ra phản hồi về các bức tranh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5b6f868f28_0_1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5b6f868f28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1) Finish the peer feedback FIRST! 2) Stick to your colour scheme. 3) Build up darkness with many light layers painted on top of each other. 4) Start in the back, and work to the front. 5) With each layer, ask yourself where you can make it darker, a more specific colour, and more detailed. 6)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1) Përfundo së pari reagimet nga kolegët! 2) Përmbaju skemës tënde të ngjyrave. 3) Ndërto errësirën me shumë shtresa të lehta të pikturuara njëra mbi tjetrën. 4) Fillo nga prapa dhe vazhdo përpara. 5) Me secilën shtresë, pyet veten se ku mund ta bësh më të errët, një ngjyrë më specifike dhe më të detajuar. 6)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ማድረግ አለብኝ? 1) በመጀመሪያ የእኩዮችን አስተያየት ጨርስ! 2) በቀለም ንድፍዎ ላይ ይጣበቃሉ. 3) እርስ በእርሳቸው ላይ ብዙ የብርሃን ንጣፎችን በመሳል ጨለማን ይገንቡ። 4) ከኋላ ይጀምሩ እና ወደ ፊት ይስሩ። 5) በእያንዳንዱ ንብርብር ፣ ጨለማ ፣ የበለጠ የተለየ ቀለም እና የበለጠ ዝርዝር የት ማድረግ እንደሚችሉ እራስዎን ይጠይቁ። 6)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إذن، ماذا عليّ فعله اليوم؟ ١) إنهاء ملاحظات الزملاء أولًا! ٢) الالتزام بمخطط الألوان. ٣) بناء طبقة داكنة بطبقات فاتحة متعددة مطلية فوق بعضها البعض. ٤) البدء من الخلف، والانتقال إلى الأمام. ٥) مع كل طبقة، اسأل نفسك أين يمكنك جعلها أغمق، ولونًا أكثر تحديدًا، وتفصيلًا. ٦)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պետք է անեմ այսօր։ 1) ԱՌԱՋԻՆԸ ավարտեք հասակակիցների կարծիքը։ 2) Հետևեք ձեր գունային սխեմային։ 3) Մութը ավելացրեք միմյանց վրա նկարված բազմաթիվ բաց շերտերով։ 4) Սկսեք հետևից և շարունակեք առաջ։ 5) Յուրաքանչյուր շերտի հետ հարցրեք ինքներդ ձեզ, թե որտեղ կարող եք այն դարձնել ավելի մուգ, ավելի յուրահատուկ գույնով և ավելի մանրամասն։ 6) Զգուշորեն խառնված մոխրագույն գույներն ավելի շատ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hauria de fer avui? 1) PRIMER acaba els comentaris dels companys! 2) Mantén la teva combinació de colors. 3) Crea foscor amb moltes capes clares pintades una sobre l'altra. 4) Comença per darrere i avança cap al davant. 5) Amb cada capa, pregunta't on pots fer-la més fosca, d'un color més específic i amb més detall. 6)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那么我今天应该做什么呢？1) 先完成同伴反馈！2) 坚持你的配色方案。3) 用多层浅色叠加来营造暗色。4) 从后面开始，逐渐向前。5) 画每一层的时候，问问自己哪里可以调得更深、颜色更明确、细节更丰富。6) 精心调配的灰色比亮色更能体现技巧。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1) Maak EERST de feedback van collega's af! 2) Houd je aan je kleurenschema. 3) Bouw het donker op met veel lichte lagen over elkaar heen. 4) Begin achterin en werk naar voren toe. 5) Vraag jezelf bij elke laag af waar je hem donkerder, specifieker en gedetailleerder kunt maken. 6)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باید چه کار کنم؟ ۱) اول بازخورد همکاران را تمام کن! ۲) به طرح رنگی خودت پایبند باش. ۳) با لایه‌های روشن زیادی که روی هم رنگ‌آمیزی شده‌اند، تیرگی ایجاد کن. ۴) از پشت شروع کن و به سمت جلو برو. ۵) با هر لایه، از خودت بپرس کجا می‌توانی آن را تیره‌تر، خاص‌تر و با جزئیات بیشتر کنی. ۶)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1) Terminez d'abord les commentaires des pairs ! 2) Tenez-vous-en à votre palette de couleurs. 3) Construisez l'obscurité avec de nombreuses couches claires peintes les unes sur les autres. 4) Commencez par l'arrière et travaillez vers l'avant. 5) À chaque couche, demandez-vous où vous pouvez la rendre plus sombre, une couleur plus spécifique et plus détaillée. 6) Des gris soigneusement mélangés montrent plus de compétence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sollte ich heute also tun? 1) Zuerst das Peer-Feedback fertigstellen! 2) Farbschema beibehalten. 3) Dunkelheit aufbauen, indem viele helle Schichten übereinander gemalt werden. 4) Hinten anfangen und nach vorne arbeiten. 5) Bei jeder Schicht überlegen, wo man sie dunkler, farblicher und detaillierter gestalten kann. 6)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૧) પહેલા પીઅર ફીડબેક પૂર્ણ કરો! ૨) તમારી રંગ યોજનાને વળગી રહો. ૩) એકબીજાની ઉપર ઘણા પ્રકાશ સ્તરો દોરીને અંધારામાં વધારો કરો. ૪) પાછળથી શરૂ કરો અને આગળના ભાગમાં કામ કરો. ૫) દરેક સ્તર સાથે, તમારી જાતને પૂછો કે તમે તેને ક્યાં ઘાટો, વધુ ચોક્કસ રંગ અને વધુ વિગતવાર બનાવી શકો છો. ૬)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1) सबसे पहले साथियों की प्रतिक्रिया पूरी करो! 2) अपनी रंग योजना पर कायम रहो। 3) एक के ऊपर एक कई हल्की परतें लगाकर गहरा रंग बनाओ। 4) पीछे से शुरू करो और आगे की ओर बढ़ो। 5) हर परत के साथ, खुद से पूछो कि कहाँ इसे और गहरा, और कहाँ एक विशिष्ट रंग, और कहाँ अधिक विस्तृत बनाया जा सकता है। 6) ध्यान से मिलाए गए स्लेटी रंग, चटख रंगों की तुलना में ज़्यादा कुशलता दिखाते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1) Completare PRIMA il feedback dei colleghi! 2) Attenersi al proprio schema di colori. 3) Costruire l'oscurità con molti strati chiari uno sopra l'altro. 4) Iniziare dal retro e procedere verso la parte anteriore. 5) Con ogni strato, chiedersi dove si può rendere più scuro, un colore più specifico e più dettagliato. 6) I grigi miscelati con cura dimostrano più abilità rispetto ai colori vivaci.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では、今日は何をすべきでしょうか？ 1) ピアフィードバックをまずは終わらせる！ 2) 色彩設計をしっかり守る。 3) 明るい色を重ね塗りして、暗さを増していく。 4) 奥から手前へ進む。 5) それぞれのレイヤーで、どこをもっと暗く、より具体的な色で、より細かく描けるかを考える。 6) 丁寧に混ぜ合わせたグレーは、明るい色よりも技巧を凝らした表現になる。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그럼 오늘은 뭘 해야 할까요? 1) 먼저 동료 피드백을 끝내세요! 2) 색 구성표를 고수하세요. 3) 밝은 색을 여러 겹 칠해서 어둡게 칠하세요. 4) 뒤에서 시작해서 앞으로 칠하세요. 5) 각 겹칠 때마다 어디를 더 어둡게, 어디를 더 구체적으로, 어디를 더 자세하게 칠할 수 있을지 스스로에게 물어보세요. 6)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1) PÊŞÎ nirxandina hevalan temam bike! 2) Li gorî şêmaya xwe ya rengan tevbigere. 3) Tarîtiyê bi gelek tebeqeyên ronahî yên li ser hev boyaxkirî ava bike. 4) Ji paş ve dest pê bike û ber bi pêş ve bixebite. 5) Bi her tebeqeyê re, ji xwe bipirse ka tu dikarî wê li ku tarîtir, bi rengekî taybetîtir û bi hûrgilîtir bikî. 6)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perlu saya lakukan hari ini? 1) Selesaikan maklum balas rakan sebaya TERLEBIH DAHULU! 2) Berpegang kepada skema warna anda. 3) Bina kegelapan dengan banyak lapisan cahaya dicat di atas satu sama lain. 4) Mulakan di belakang, dan kerja ke hadapan. 5) Dengan setiap lapisan, tanya diri anda di mana anda boleh menjadikannya lebih gelap, warna yang lebih khusus dan lebih terperinci. 6)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ഇന്ന് ഞാൻ എന്തുചെയ്യണം? 1) ആദ്യം പിയർ ഫീഡ്‌ബാക്ക് പൂർത്തിയാക്കുക! 2) നിങ്ങളുടെ കളർ സ്കീമിൽ ഉറച്ചുനിൽക്കുക. 3) പരസ്പരം മുകളിൽ നിരവധി പ്രകാശ പാളികൾ വരച്ച് ഇരുട്ട് സൃഷ്ടിക്കുക. 4) പിന്നിൽ നിന്ന് ആരംഭിച്ച് മുന്നിലേക്ക് പ്രവർത്തിക്കുക. 5) ഓരോ ലെയറും ഉപയോഗിച്ച്, നിങ്ങൾക്ക് എവിടെയാണ് അതിനെ ഇരുണ്ടതാക്കാൻ കഴിയുക, കൂടുതൽ നിർദ്ദിഷ്ട നിറം, കൂടുതൽ വിശദമായത് എന്നിവ ചെയ്യാൻ കഴിയുക എന്ന് സ്വയം ചോദിക്കുക. 6)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आज म के गर्नुपर्छ? १) पहिले साथीहरूको प्रतिक्रिया समाप्त गर्नुहोस्! २) आफ्नो रंग योजनामा ​​अडिग रहनुहोस्। ३) एकअर्काको माथि धेरै प्रकाश तहहरू रंगाएर अँध्यारो बनाउनुहोस्। ४) पछाडिबाट सुरु गर्नुहोस्, र अगाडि काम गर्नुहोस्। ५) प्रत्येक तहको साथ, आफैलाई सोध्नुहोस् कि तपाईं यसलाई कहाँ गाढा, थप विशिष्ट रंग, र थप विस्तृत बनाउन सक्नुहुन्छ। ६)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زه باید نن څه وکړم؟ ۱) لومړی د ملګرو نظرونه بشپړ کړئ! ۲) خپل رنګ سکیم ته ودرېږئ. ۳) د یو بل په سر کې د ډیری رڼا طبقو سره تیاره جوړه کړئ. ۴) له شا څخه پیل وکړئ، او مخ ته کار وکړئ. ۵) د هرې طبقې سره، له ځانه وپوښتئ چې تاسو چیرته کولی شئ دا تیاره، یو ډیر مشخص رنګ، او ډیر مفصل کړئ. ۶)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1) Termine o feedback dos colegas PRIMEIRO! 2) Mantenha o seu esquema de cores. 3) Crie a escuridão com muitas camadas claras pintadas umas sobre as outras. 4) Comece por trás e trabalhe até a frente. 5) A cada camada, pergunte-se onde você pode torná-la mais escura, com uma cor mais específica e mais detalhada. 6)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ਅੱਜ ਮੈਨੂੰ ਕੀ ਕਰਨਾ ਚਾਹੀਦਾ ਹੈ? 1) ਪਹਿਲਾਂ ਪੀਅਰ ਫੀਡਬੈਕ ਨੂੰ ਪੂਰਾ ਕਰੋ! 2) ਆਪਣੀ ਰੰਗ ਸਕੀਮ 'ਤੇ ਬਣੇ ਰਹੋ। 3) ਇੱਕ ਦੂਜੇ ਦੇ ਉੱਪਰ ਪੇਂਟ ਕੀਤੀਆਂ ਕਈ ਰੌਸ਼ਨੀ ਦੀਆਂ ਪਰਤਾਂ ਨਾਲ ਹਨੇਰਾ ਬਣਾਓ। 4) ਪਿੱਛੇ ਤੋਂ ਸ਼ੁਰੂ ਕਰੋ, ਅਤੇ ਅੱਗੇ ਵੱਲ ਕੰਮ ਕਰੋ। 5) ਹਰੇਕ ਪਰਤ ਦੇ ਨਾਲ, ਆਪਣੇ ਆਪ ਤੋਂ ਪੁੱਛੋ ਕਿ ਤੁਸੀਂ ਇਸਨੂੰ ਕਿੱਥੇ ਗੂੜ੍ਹਾ, ਇੱਕ ਵਧੇਰੇ ਖਾਸ ਰੰਗ, ਅਤੇ ਵਧੇਰੇ ਵਿਸਤ੍ਰਿਤ ਬਣਾ ਸਕਦੇ ਹੋ। 6)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что мне делать сегодня? 1) СНАЧАЛА закончить с отзывами коллег! 2) Придерживайтесь своей цветовой схемы. 3) Создавайте тёмные участки, накладывая друг на друга множество светлых слоёв. 4) Начните с заднего плана и продвигайтесь к переднему. 5) С каждым слоем спрашивайте себя, где его можно сделать темнее, более определённым цветом и более детализированным. 6)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би требало да радим данас? 1) ПРВО завршим са повратним информацијама од вршњака! 2) Држите се своје шеме боја. 3) Направите тамни део са много светлих слојева насликаних један преко другог. 4) Почните од позади и радите ка напреду. 5) Са сваким слојем, запитајте се где можете да га учините тамнијим, специфичнијом бојом и детаљнијим. 6) Пажљиво помешане сиве боје показују више вештине од светлих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1) U dhame jawaab celinta asxaabta marka ugu horraysa! 2) Ku dheji nidaamka midabkaaga. 3) Dhis gudcur leh lakabyo iftiin badan oo midba midka kale ku sawiran yahay. 4) Ka bilow dhabarka, una shaqee dhinaca hore. 5) Lakab kasta, is weydii meesha aad ka dhigi karto madow, midab gaar ah, iyo faahfaahin dheeraad ah. 6)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debería hacer hoy? 1) ¡Termina la retroalimentación de tus compañeros PRIMERO! 2) Mantén tu esquema de colores. 3) Crea oscuridad con varias capas de luz superpuestas. 4) Empieza por atrás y avanza hacia adelante. 5) Con cada capa, pregúntate dónde puedes oscurecerla, usar un color más específico y más detallado. 6)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kedah laksanakeun ayeuna? 1) Réngsékeun heula réspon babaturan! 2) Lengket skéma warna Anjeun. 3) Ngawangun gelap kalayan seueur lapisan cahaya anu dicét dina luhureun masing-masing. 4) Mimitian di tukang, jeung gawe ka hareup. 5) Kalayan unggal lapisan, tanyakeun ka diri anjeun dimana anjeun tiasa ngajantenkeun langkung poék, warna anu langkung spésifik, sareng langkung rinci. 6) Grays dicampur taliti némbongkeun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1) Maliza maoni ya rika KWANZA! 2) Shikilia mpango wako wa rangi. 3) Jenga giza na tabaka nyingi za mwanga zilizopakwa juu ya kila mmoja. 4) Anza nyuma, na ufanyie kazi mbele. 5) Kwa kila safu, jiulize ni wapi unaweza kuifanya iwe nyeusi zaidi, rangi maalum zaidi, na maelezo zaidi. 6)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1) Avsluta kamratfeedbacken FÖRST! 2) Håll dig till ditt färgschema. 3) Bygg upp mörker med många ljusa lager målade ovanpå varandra. 4) Börja baktill och arbeta dig framåt. 5) Fråga dig själv var du kan göra varje lager mörkare, få en mer specifik färg och göra det mer detaljerat. 6)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1) Tapusin MUNA ang feedback ng peer! 2) Manatili sa iyong scheme ng kulay. 3) Bumuo ng kadiliman na may maraming liwanag na layer na ipininta sa ibabaw ng bawat isa. 4) Magsimula sa likod, at magtrabaho sa harap. 5) Sa bawat layer, tanungin ang iyong sarili kung saan mo ito magagawang mas madilim, mas tiyak na kulay, at mas detalyado. 6) Ang maingat na pinaghalong kulay abo ay nagpapakita ng higit na kasanayan kaysa sa mga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செய்ய வேண்டும்? 1) முதலில் சகாக்களின் கருத்தை முடிக்கவும்! 2) உங்கள் வண்ணத் திட்டத்தில் ஒட்டிக்கொள்ளவும். 3) பல ஒளி அடுக்குகளை ஒன்றன் மேல் ஒன்றாக வரைந்து இருளை உருவாக்குங்கள். 4) பின்புறத்தில் தொடங்கி, முன்பக்கத்திற்குச் செல்லுங்கள். 5) ஒவ்வொரு அடுக்கிலும், அதை எங்கு இருண்டதாகவும், மிகவும் குறிப்பிட்ட நிறமாகவும், மேலும் விரிவாகவும் மாற்றலாம் என்று உங்களை நீங்களே கேட்டுக்கொள்ளுங்கள். 6)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วันนี้ฉันควรทำอะไรดี? 1) ทำการติชมจากเพื่อนให้เสร็จก่อน! 2) ยึดตามโทนสีของคุณ 3) เพิ่มความดำด้วยชั้นสีอ่อนหลายๆ ชั้นทับกัน 4) เริ่มจากด้านหลังแล้วค่อยมาด้านหน้า 5) ในแต่ละชั้น ถามตัวเองว่าคุณสามารถทำให้มันเข้มขึ้น สีที่เฉพาะเจาะจงขึ้น และรายละเอียดมากขึ้นตรงไหนได้บ้าง 6) การผสมสีเทาอย่างระมัดระวังแสดงให้เห็นถึงทักษะมากกว่าสีสว่าง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1) ÖNCE akran geri bildirimini bitirin! 2) Renk şemanıza sadık kalın. 3) Üst üste boyanmış birçok açık katmanla koyuluğu artırın. 4) Arkadan başlayın ve öne doğru ilerleyin. 5) Her katmanda, nerede daha koyu, daha belirgin bir renk ve daha ayrıntılı hale getirebileceğinizi kendinize sorun. 6)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1) СПОЧАТКУ завершіть зворотний зв'язок від колег! 2) Дотримуйтесь своєї колірної гами. 3) Зробіть темний колір за допомогою багатьох світлих шарів, намальованих один на одному. 4) Почніть з заднього плану та рухайтеся до переднього. 5) З кожним шаром запитуйте себе, де ви можете зробити його темнішим, більш конкретним та детальнішим. 6)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1) سب سے پہلے ہم مرتبہ کی رائے کو ختم کریں! 2) اپنی رنگ سکیم پر قائم رہیں۔ 3) ایک دوسرے کے اوپر پینٹ کی گئی بہت سی روشنی کی تہوں کے ساتھ اندھیرے کو بنائیں۔ 4) پیچھے سے شروع کریں، اور سامنے سے کام کریں۔ 5) ہر پرت کے ساتھ، اپنے آپ سے پوچھیں کہ آپ اسے کہاں گہرا، زیادہ مخصوص رنگ، اور مزید تفصیل سے بنا سکتے ہیں۔ 6)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1) Hoàn thành phần phản hồi của bạn bè TRƯỚC TIÊN! 2) Bám sát bảng màu của bạn. 3) Tạo độ tối bằng cách sơn nhiều lớp màu sáng chồng lên nhau. 4) Bắt đầu từ phía sau và tiến dần ra phía trước. 5) Với mỗi lớp, hãy tự hỏi mình nên làm tối hơn, cụ thể hơn và chi tiết hơn ở đâu. 6)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5b6f868f28_0_5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63" name="Google Shape;463;g25b6f868f28_0_5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5b6f868f28_0_71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25b6f868f28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1" name="Shape 71"/>
        <p:cNvGrpSpPr/>
        <p:nvPr/>
      </p:nvGrpSpPr>
      <p:grpSpPr>
        <a:xfrm>
          <a:off x="0" y="0"/>
          <a:ext cx="0" cy="0"/>
          <a:chOff x="0" y="0"/>
          <a:chExt cx="0" cy="0"/>
        </a:xfrm>
      </p:grpSpPr>
      <p:sp>
        <p:nvSpPr>
          <p:cNvPr id="72" name="Google Shape;72;p16"/>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 name="Shape 77"/>
        <p:cNvGrpSpPr/>
        <p:nvPr/>
      </p:nvGrpSpPr>
      <p:grpSpPr>
        <a:xfrm>
          <a:off x="0" y="0"/>
          <a:ext cx="0" cy="0"/>
          <a:chOff x="0" y="0"/>
          <a:chExt cx="0" cy="0"/>
        </a:xfrm>
      </p:grpSpPr>
      <p:sp>
        <p:nvSpPr>
          <p:cNvPr id="78" name="Google Shape;78;p1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9" name="Google Shape;79;p17"/>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18"/>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5" name="Google Shape;85;p18"/>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6" name="Google Shape;86;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 name="Google Shape;87;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 name="Shape 89"/>
        <p:cNvGrpSpPr/>
        <p:nvPr/>
      </p:nvGrpSpPr>
      <p:grpSpPr>
        <a:xfrm>
          <a:off x="0" y="0"/>
          <a:ext cx="0" cy="0"/>
          <a:chOff x="0" y="0"/>
          <a:chExt cx="0" cy="0"/>
        </a:xfrm>
      </p:grpSpPr>
      <p:sp>
        <p:nvSpPr>
          <p:cNvPr id="90" name="Google Shape;90;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1" name="Google Shape;91;p19"/>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20"/>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8" name="Google Shape;98;p20"/>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99" name="Google Shape;99;p20"/>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0" name="Google Shape;100;p20"/>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1" name="Google Shape;101;p20"/>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3" name="Google Shape;103;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7" name="Google Shape;107;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 name="Google Shape;108;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 name="Google Shape;109;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22"/>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2" name="Google Shape;112;p22"/>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3" name="Google Shape;113;p22"/>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14" name="Google Shape;114;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 name="Google Shape;116;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7" name="Shape 117"/>
        <p:cNvGrpSpPr/>
        <p:nvPr/>
      </p:nvGrpSpPr>
      <p:grpSpPr>
        <a:xfrm>
          <a:off x="0" y="0"/>
          <a:ext cx="0" cy="0"/>
          <a:chOff x="0" y="0"/>
          <a:chExt cx="0" cy="0"/>
        </a:xfrm>
      </p:grpSpPr>
      <p:sp>
        <p:nvSpPr>
          <p:cNvPr id="118" name="Google Shape;118;p23"/>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9" name="Google Shape;119;p23"/>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20" name="Google Shape;120;p23"/>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1" name="Google Shape;121;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 name="Google Shape;123;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2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6" name="Google Shape;126;p24"/>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7" name="Google Shape;127;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25"/>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2" name="Google Shape;132;p25"/>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 name="Google Shape;135;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0" name="Shape 140"/>
        <p:cNvGrpSpPr/>
        <p:nvPr/>
      </p:nvGrpSpPr>
      <p:grpSpPr>
        <a:xfrm>
          <a:off x="0" y="0"/>
          <a:ext cx="0" cy="0"/>
          <a:chOff x="0" y="0"/>
          <a:chExt cx="0" cy="0"/>
        </a:xfrm>
      </p:grpSpPr>
      <p:grpSp>
        <p:nvGrpSpPr>
          <p:cNvPr id="141" name="Google Shape;141;p27"/>
          <p:cNvGrpSpPr/>
          <p:nvPr/>
        </p:nvGrpSpPr>
        <p:grpSpPr>
          <a:xfrm>
            <a:off x="4350279" y="3807170"/>
            <a:ext cx="443589" cy="140843"/>
            <a:chOff x="4137525" y="2915950"/>
            <a:chExt cx="869100" cy="207000"/>
          </a:xfrm>
        </p:grpSpPr>
        <p:sp>
          <p:nvSpPr>
            <p:cNvPr id="142" name="Google Shape;142;p27"/>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7"/>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7"/>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 name="Google Shape;145;p27"/>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46" name="Google Shape;146;p27"/>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7" name="Google Shape;147;p2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8" name="Shape 148"/>
        <p:cNvGrpSpPr/>
        <p:nvPr/>
      </p:nvGrpSpPr>
      <p:grpSpPr>
        <a:xfrm>
          <a:off x="0" y="0"/>
          <a:ext cx="0" cy="0"/>
          <a:chOff x="0" y="0"/>
          <a:chExt cx="0" cy="0"/>
        </a:xfrm>
      </p:grpSpPr>
      <p:sp>
        <p:nvSpPr>
          <p:cNvPr id="149" name="Google Shape;149;p28"/>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0" name="Google Shape;150;p2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1" name="Shape 151"/>
        <p:cNvGrpSpPr/>
        <p:nvPr/>
      </p:nvGrpSpPr>
      <p:grpSpPr>
        <a:xfrm>
          <a:off x="0" y="0"/>
          <a:ext cx="0" cy="0"/>
          <a:chOff x="0" y="0"/>
          <a:chExt cx="0" cy="0"/>
        </a:xfrm>
      </p:grpSpPr>
      <p:sp>
        <p:nvSpPr>
          <p:cNvPr id="152" name="Google Shape;152;p29"/>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3" name="Google Shape;153;p29"/>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4" name="Google Shape;154;p2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5" name="Shape 155"/>
        <p:cNvGrpSpPr/>
        <p:nvPr/>
      </p:nvGrpSpPr>
      <p:grpSpPr>
        <a:xfrm>
          <a:off x="0" y="0"/>
          <a:ext cx="0" cy="0"/>
          <a:chOff x="0" y="0"/>
          <a:chExt cx="0" cy="0"/>
        </a:xfrm>
      </p:grpSpPr>
      <p:sp>
        <p:nvSpPr>
          <p:cNvPr id="156" name="Google Shape;156;p3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7" name="Google Shape;157;p30"/>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8" name="Google Shape;158;p30"/>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9" name="Google Shape;159;p3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p3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2" name="Google Shape;162;p3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3" name="Shape 163"/>
        <p:cNvGrpSpPr/>
        <p:nvPr/>
      </p:nvGrpSpPr>
      <p:grpSpPr>
        <a:xfrm>
          <a:off x="0" y="0"/>
          <a:ext cx="0" cy="0"/>
          <a:chOff x="0" y="0"/>
          <a:chExt cx="0" cy="0"/>
        </a:xfrm>
      </p:grpSpPr>
      <p:sp>
        <p:nvSpPr>
          <p:cNvPr id="164" name="Google Shape;164;p32"/>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5" name="Google Shape;165;p32"/>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6" name="Google Shape;166;p3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67" name="Shape 167"/>
        <p:cNvGrpSpPr/>
        <p:nvPr/>
      </p:nvGrpSpPr>
      <p:grpSpPr>
        <a:xfrm>
          <a:off x="0" y="0"/>
          <a:ext cx="0" cy="0"/>
          <a:chOff x="0" y="0"/>
          <a:chExt cx="0" cy="0"/>
        </a:xfrm>
      </p:grpSpPr>
      <p:sp>
        <p:nvSpPr>
          <p:cNvPr id="168" name="Google Shape;168;p33"/>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69" name="Google Shape;169;p3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0" name="Shape 170"/>
        <p:cNvGrpSpPr/>
        <p:nvPr/>
      </p:nvGrpSpPr>
      <p:grpSpPr>
        <a:xfrm>
          <a:off x="0" y="0"/>
          <a:ext cx="0" cy="0"/>
          <a:chOff x="0" y="0"/>
          <a:chExt cx="0" cy="0"/>
        </a:xfrm>
      </p:grpSpPr>
      <p:sp>
        <p:nvSpPr>
          <p:cNvPr id="171" name="Google Shape;171;p34"/>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 name="Google Shape;172;p34"/>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p34"/>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4" name="Google Shape;174;p34"/>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75" name="Google Shape;175;p34"/>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76" name="Google Shape;176;p3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7" name="Shape 177"/>
        <p:cNvGrpSpPr/>
        <p:nvPr/>
      </p:nvGrpSpPr>
      <p:grpSpPr>
        <a:xfrm>
          <a:off x="0" y="0"/>
          <a:ext cx="0" cy="0"/>
          <a:chOff x="0" y="0"/>
          <a:chExt cx="0" cy="0"/>
        </a:xfrm>
      </p:grpSpPr>
      <p:sp>
        <p:nvSpPr>
          <p:cNvPr id="178" name="Google Shape;178;p35"/>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79" name="Google Shape;179;p3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0" name="Shape 180"/>
        <p:cNvGrpSpPr/>
        <p:nvPr/>
      </p:nvGrpSpPr>
      <p:grpSpPr>
        <a:xfrm>
          <a:off x="0" y="0"/>
          <a:ext cx="0" cy="0"/>
          <a:chOff x="0" y="0"/>
          <a:chExt cx="0" cy="0"/>
        </a:xfrm>
      </p:grpSpPr>
      <p:sp>
        <p:nvSpPr>
          <p:cNvPr id="181" name="Google Shape;181;p36"/>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2" name="Google Shape;182;p36"/>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83" name="Google Shape;183;p3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 name="Shape 184"/>
        <p:cNvGrpSpPr/>
        <p:nvPr/>
      </p:nvGrpSpPr>
      <p:grpSpPr>
        <a:xfrm>
          <a:off x="0" y="0"/>
          <a:ext cx="0" cy="0"/>
          <a:chOff x="0" y="0"/>
          <a:chExt cx="0" cy="0"/>
        </a:xfrm>
      </p:grpSpPr>
      <p:sp>
        <p:nvSpPr>
          <p:cNvPr id="185" name="Google Shape;185;p3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38" name="Google Shape;138;p26"/>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39" name="Google Shape;139;p26"/>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hyperlink" Target="http://drive.google.com/file/d/1E2L94lnsXjdaybufiuOePybq5Z2UGeLv/view"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www.instagram.com/artsbymeggie/" TargetMode="External"/><Relationship Id="rId4" Type="http://schemas.openxmlformats.org/officeDocument/2006/relationships/hyperlink" Target="https://www.instagram.com/artsbymeggie/" TargetMode="External"/><Relationship Id="rId5"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8.jpg"/><Relationship Id="rId5" Type="http://schemas.openxmlformats.org/officeDocument/2006/relationships/image" Target="../media/image7.jpg"/><Relationship Id="rId6" Type="http://schemas.openxmlformats.org/officeDocument/2006/relationships/image" Target="../media/image17.jpg"/><Relationship Id="rId7" Type="http://schemas.openxmlformats.org/officeDocument/2006/relationships/image" Target="../media/image12.jpg"/><Relationship Id="rId8"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3.jpg"/><Relationship Id="rId4" Type="http://schemas.openxmlformats.org/officeDocument/2006/relationships/image" Target="../media/image8.jpg"/><Relationship Id="rId5" Type="http://schemas.openxmlformats.org/officeDocument/2006/relationships/image" Target="../media/image7.jpg"/><Relationship Id="rId6" Type="http://schemas.openxmlformats.org/officeDocument/2006/relationships/image" Target="../media/image17.jpg"/><Relationship Id="rId7" Type="http://schemas.openxmlformats.org/officeDocument/2006/relationships/image" Target="../media/image12.jpg"/><Relationship Id="rId8"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20.jpg"/><Relationship Id="rId5" Type="http://schemas.openxmlformats.org/officeDocument/2006/relationships/image" Target="../media/image19.jpg"/><Relationship Id="rId6" Type="http://schemas.openxmlformats.org/officeDocument/2006/relationships/image" Target="../media/image21.jpg"/><Relationship Id="rId7" Type="http://schemas.openxmlformats.org/officeDocument/2006/relationships/image" Target="../media/image28.jpg"/><Relationship Id="rId8"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7.jpg"/><Relationship Id="rId4" Type="http://schemas.openxmlformats.org/officeDocument/2006/relationships/image" Target="../media/image20.jpg"/><Relationship Id="rId5" Type="http://schemas.openxmlformats.org/officeDocument/2006/relationships/image" Target="../media/image19.jpg"/><Relationship Id="rId6" Type="http://schemas.openxmlformats.org/officeDocument/2006/relationships/image" Target="../media/image21.jpg"/><Relationship Id="rId7" Type="http://schemas.openxmlformats.org/officeDocument/2006/relationships/image" Target="../media/image28.jpg"/><Relationship Id="rId8" Type="http://schemas.openxmlformats.org/officeDocument/2006/relationships/image" Target="../media/image2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32.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8"/>
          <p:cNvPicPr preferRelativeResize="0"/>
          <p:nvPr/>
        </p:nvPicPr>
        <p:blipFill>
          <a:blip r:embed="rId3">
            <a:alphaModFix/>
          </a:blip>
          <a:stretch>
            <a:fillRect/>
          </a:stretch>
        </p:blipFill>
        <p:spPr>
          <a:xfrm>
            <a:off x="0" y="0"/>
            <a:ext cx="9144003" cy="6858002"/>
          </a:xfrm>
          <a:prstGeom prst="rect">
            <a:avLst/>
          </a:prstGeom>
          <a:noFill/>
          <a:ln>
            <a:noFill/>
          </a:ln>
        </p:spPr>
      </p:pic>
      <p:sp>
        <p:nvSpPr>
          <p:cNvPr id="191" name="Google Shape;191;p38"/>
          <p:cNvSpPr txBox="1"/>
          <p:nvPr/>
        </p:nvSpPr>
        <p:spPr>
          <a:xfrm>
            <a:off x="1945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192" name="Google Shape;192;p38"/>
          <p:cNvSpPr txBox="1"/>
          <p:nvPr/>
        </p:nvSpPr>
        <p:spPr>
          <a:xfrm>
            <a:off x="4417275" y="61125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The good copy of your painting</a:t>
            </a:r>
            <a:endParaRPr b="1" sz="2400">
              <a:latin typeface="Average"/>
              <a:ea typeface="Average"/>
              <a:cs typeface="Average"/>
              <a:sym typeface="Average"/>
            </a:endParaRPr>
          </a:p>
        </p:txBody>
      </p:sp>
      <p:sp>
        <p:nvSpPr>
          <p:cNvPr id="193" name="Google Shape;193;p38"/>
          <p:cNvSpPr txBox="1"/>
          <p:nvPr/>
        </p:nvSpPr>
        <p:spPr>
          <a:xfrm>
            <a:off x="-30350" y="23187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Two containers of water</a:t>
            </a:r>
            <a:endParaRPr b="1" sz="2400">
              <a:solidFill>
                <a:srgbClr val="CACACA"/>
              </a:solidFill>
              <a:latin typeface="Average"/>
              <a:ea typeface="Average"/>
              <a:cs typeface="Average"/>
              <a:sym typeface="Average"/>
            </a:endParaRPr>
          </a:p>
        </p:txBody>
      </p:sp>
      <p:sp>
        <p:nvSpPr>
          <p:cNvPr id="194" name="Google Shape;194;p38"/>
          <p:cNvSpPr txBox="1"/>
          <p:nvPr/>
        </p:nvSpPr>
        <p:spPr>
          <a:xfrm>
            <a:off x="260350" y="3662873"/>
            <a:ext cx="39432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Art kit with brushes</a:t>
            </a:r>
            <a:endParaRPr b="1" sz="2400">
              <a:solidFill>
                <a:srgbClr val="CACACA"/>
              </a:solidFill>
              <a:latin typeface="Average"/>
              <a:ea typeface="Average"/>
              <a:cs typeface="Average"/>
              <a:sym typeface="Average"/>
            </a:endParaRPr>
          </a:p>
        </p:txBody>
      </p:sp>
      <p:sp>
        <p:nvSpPr>
          <p:cNvPr id="195" name="Google Shape;195;p38"/>
          <p:cNvSpPr txBox="1"/>
          <p:nvPr/>
        </p:nvSpPr>
        <p:spPr>
          <a:xfrm>
            <a:off x="19450" y="62267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palette</a:t>
            </a:r>
            <a:endParaRPr b="1" sz="2400">
              <a:solidFill>
                <a:srgbClr val="CACACA"/>
              </a:solidFill>
              <a:latin typeface="Average"/>
              <a:ea typeface="Average"/>
              <a:cs typeface="Average"/>
              <a:sym typeface="Average"/>
            </a:endParaRPr>
          </a:p>
        </p:txBody>
      </p:sp>
      <p:sp>
        <p:nvSpPr>
          <p:cNvPr id="196" name="Google Shape;196;p38"/>
          <p:cNvSpPr txBox="1"/>
          <p:nvPr/>
        </p:nvSpPr>
        <p:spPr>
          <a:xfrm>
            <a:off x="4572000" y="0"/>
            <a:ext cx="4572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
        <p:nvSpPr>
          <p:cNvPr id="197" name="Google Shape;197;p38"/>
          <p:cNvSpPr txBox="1"/>
          <p:nvPr/>
        </p:nvSpPr>
        <p:spPr>
          <a:xfrm>
            <a:off x="4314300" y="122925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Reference photos</a:t>
            </a:r>
            <a:endParaRPr b="1" sz="2400">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descr="All text" id="202" name="Google Shape;202;p39"/>
          <p:cNvSpPr txBox="1"/>
          <p:nvPr/>
        </p:nvSpPr>
        <p:spPr>
          <a:xfrm>
            <a:off x="311700" y="-4"/>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So what should I be doing today?</a:t>
            </a:r>
            <a:br>
              <a:rPr lang="en" sz="3000">
                <a:solidFill>
                  <a:srgbClr val="FFFFFF"/>
                </a:solidFill>
                <a:latin typeface="Oswald"/>
                <a:ea typeface="Oswald"/>
                <a:cs typeface="Oswald"/>
                <a:sym typeface="Oswald"/>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Finish the peer feedback FIRST!</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Stick</a:t>
            </a:r>
            <a:r>
              <a:rPr lang="en" sz="2000">
                <a:solidFill>
                  <a:srgbClr val="CACACA"/>
                </a:solidFill>
                <a:latin typeface="Average"/>
                <a:ea typeface="Average"/>
                <a:cs typeface="Average"/>
                <a:sym typeface="Average"/>
              </a:rPr>
              <a:t> to your colour scheme.</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Build up darkness with </a:t>
            </a:r>
            <a:r>
              <a:rPr b="1" lang="en" sz="2000">
                <a:solidFill>
                  <a:srgbClr val="FFFFFF"/>
                </a:solidFill>
                <a:latin typeface="Average"/>
                <a:ea typeface="Average"/>
                <a:cs typeface="Average"/>
                <a:sym typeface="Average"/>
              </a:rPr>
              <a:t>many light layers</a:t>
            </a:r>
            <a:r>
              <a:rPr lang="en" sz="2000">
                <a:solidFill>
                  <a:srgbClr val="CACACA"/>
                </a:solidFill>
                <a:latin typeface="Average"/>
                <a:ea typeface="Average"/>
                <a:cs typeface="Average"/>
                <a:sym typeface="Average"/>
              </a:rPr>
              <a:t> painted on top of each other.</a:t>
            </a:r>
            <a:br>
              <a:rPr lang="en" sz="2000">
                <a:solidFill>
                  <a:srgbClr val="CACACA"/>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Start in the back</a:t>
            </a:r>
            <a:r>
              <a:rPr lang="en" sz="2000">
                <a:solidFill>
                  <a:srgbClr val="CACACA"/>
                </a:solidFill>
                <a:latin typeface="Average"/>
                <a:ea typeface="Average"/>
                <a:cs typeface="Average"/>
                <a:sym typeface="Average"/>
              </a:rPr>
              <a:t>, and work to the front.</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With each layer, ask yourself where you can make it:</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b="1" lang="en" sz="2000">
                <a:solidFill>
                  <a:srgbClr val="FFFFFF"/>
                </a:solidFill>
                <a:latin typeface="Average"/>
                <a:ea typeface="Average"/>
                <a:cs typeface="Average"/>
                <a:sym typeface="Average"/>
              </a:rPr>
              <a:t>Darker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a more </a:t>
            </a:r>
            <a:r>
              <a:rPr b="1" lang="en" sz="2000">
                <a:solidFill>
                  <a:srgbClr val="FFFFFF"/>
                </a:solidFill>
                <a:latin typeface="Average"/>
                <a:ea typeface="Average"/>
                <a:cs typeface="Average"/>
                <a:sym typeface="Average"/>
              </a:rPr>
              <a:t>specific colour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more </a:t>
            </a:r>
            <a:r>
              <a:rPr b="1" lang="en" sz="2000">
                <a:solidFill>
                  <a:srgbClr val="FFFFFF"/>
                </a:solidFill>
                <a:latin typeface="Average"/>
                <a:ea typeface="Average"/>
                <a:cs typeface="Average"/>
                <a:sym typeface="Average"/>
              </a:rPr>
              <a:t>detailed</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Carefully mixed greys</a:t>
            </a:r>
            <a:r>
              <a:rPr lang="en" sz="2000">
                <a:solidFill>
                  <a:srgbClr val="CACACA"/>
                </a:solidFill>
                <a:latin typeface="Average"/>
                <a:ea typeface="Average"/>
                <a:cs typeface="Average"/>
                <a:sym typeface="Average"/>
              </a:rPr>
              <a:t> show more skill than bright colours.</a:t>
            </a:r>
            <a:endParaRPr sz="2000">
              <a:solidFill>
                <a:srgbClr val="CACACA"/>
              </a:solidFill>
              <a:latin typeface="Average"/>
              <a:ea typeface="Average"/>
              <a:cs typeface="Average"/>
              <a:sym typeface="Average"/>
            </a:endParaRPr>
          </a:p>
        </p:txBody>
      </p:sp>
      <p:pic>
        <p:nvPicPr>
          <p:cNvPr id="203" name="Google Shape;203;p39"/>
          <p:cNvPicPr preferRelativeResize="0"/>
          <p:nvPr/>
        </p:nvPicPr>
        <p:blipFill>
          <a:blip r:embed="rId3">
            <a:alphaModFix/>
          </a:blip>
          <a:stretch>
            <a:fillRect/>
          </a:stretch>
        </p:blipFill>
        <p:spPr>
          <a:xfrm>
            <a:off x="6788575" y="3274625"/>
            <a:ext cx="2355425" cy="2355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0"/>
          <p:cNvSpPr txBox="1"/>
          <p:nvPr/>
        </p:nvSpPr>
        <p:spPr>
          <a:xfrm>
            <a:off x="5497050" y="475"/>
            <a:ext cx="3646800" cy="4120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Gordon Shadrach</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@gordon_shadrach </a:t>
            </a:r>
            <a:r>
              <a:rPr i="1" lang="en" sz="2400">
                <a:solidFill>
                  <a:srgbClr val="B7B7B7"/>
                </a:solidFill>
                <a:latin typeface="Cabin"/>
                <a:ea typeface="Cabin"/>
                <a:cs typeface="Cabin"/>
                <a:sym typeface="Cabin"/>
              </a:rPr>
              <a:t>(Canada)</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b="1" i="1" lang="en" sz="2400">
                <a:solidFill>
                  <a:srgbClr val="FFFFFF"/>
                </a:solidFill>
                <a:latin typeface="Cabin"/>
                <a:ea typeface="Cabin"/>
                <a:cs typeface="Cabin"/>
                <a:sym typeface="Cabin"/>
              </a:rPr>
              <a:t>Embark</a:t>
            </a:r>
            <a:endParaRPr b="1" i="1" sz="24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i="1" sz="2400">
              <a:solidFill>
                <a:srgbClr val="FFFFFF"/>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2018</a:t>
            </a:r>
            <a:endParaRPr sz="2400">
              <a:solidFill>
                <a:srgbClr val="B7B7B7"/>
              </a:solidFill>
              <a:latin typeface="Cabin"/>
              <a:ea typeface="Cabin"/>
              <a:cs typeface="Cabin"/>
              <a:sym typeface="Cabin"/>
            </a:endParaRPr>
          </a:p>
          <a:p>
            <a:pPr indent="0" lvl="0" marL="0" rtl="0" algn="l">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 20" x 24"</a:t>
            </a:r>
            <a:endParaRPr b="1" sz="2400">
              <a:solidFill>
                <a:srgbClr val="FFFFFF"/>
              </a:solidFill>
              <a:latin typeface="Cabin"/>
              <a:ea typeface="Cabin"/>
              <a:cs typeface="Cabin"/>
              <a:sym typeface="Cabin"/>
            </a:endParaRPr>
          </a:p>
        </p:txBody>
      </p:sp>
      <p:pic>
        <p:nvPicPr>
          <p:cNvPr descr="Image from https://instagram.fyhz1-1.fna.fbcdn.net/v/t51.2885-15/fr/e15/p1080x1080/185363141_310387167387273_8490353484750544811_n.jpg?tp=1&amp;_nc_ht=instagram.fyhz1-1.fna.fbcdn.net&amp;_nc_cat=109&amp;_nc_ohc=ggEKUmPyZnkAX9jhRHK&amp;edm=AABBvjUBAAAA&amp;ccb=7-4&amp;oh=13184af723322e70071e8c01142667e4&amp;oe=60C7CF53&amp;_nc_sid=83d603" id="209" name="Google Shape;209;p40"/>
          <p:cNvPicPr preferRelativeResize="0"/>
          <p:nvPr/>
        </p:nvPicPr>
        <p:blipFill>
          <a:blip r:embed="rId3">
            <a:alphaModFix/>
          </a:blip>
          <a:stretch>
            <a:fillRect/>
          </a:stretch>
        </p:blipFill>
        <p:spPr>
          <a:xfrm>
            <a:off x="0" y="0"/>
            <a:ext cx="5514975" cy="6858000"/>
          </a:xfrm>
          <a:prstGeom prst="rect">
            <a:avLst/>
          </a:prstGeom>
          <a:noFill/>
          <a:ln>
            <a:noFill/>
          </a:ln>
        </p:spPr>
      </p:pic>
      <p:pic>
        <p:nvPicPr>
          <p:cNvPr id="210" name="Google Shape;210;p40"/>
          <p:cNvPicPr preferRelativeResize="0"/>
          <p:nvPr/>
        </p:nvPicPr>
        <p:blipFill>
          <a:blip r:embed="rId4">
            <a:alphaModFix/>
          </a:blip>
          <a:stretch>
            <a:fillRect/>
          </a:stretch>
        </p:blipFill>
        <p:spPr>
          <a:xfrm>
            <a:off x="6406050" y="4121000"/>
            <a:ext cx="1828800" cy="1828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1"/>
          <p:cNvSpPr txBox="1"/>
          <p:nvPr/>
        </p:nvSpPr>
        <p:spPr>
          <a:xfrm>
            <a:off x="3857625" y="25"/>
            <a:ext cx="5286300" cy="68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Remember that you are designing for everyone</a:t>
            </a:r>
            <a:endParaRPr sz="2400">
              <a:solidFill>
                <a:srgbClr val="B7B7B7"/>
              </a:solidFill>
              <a:latin typeface="Cabin"/>
              <a:ea typeface="Cabin"/>
              <a:cs typeface="Cabin"/>
              <a:sym typeface="Cabin"/>
            </a:endParaRPr>
          </a:p>
        </p:txBody>
      </p:sp>
      <p:pic>
        <p:nvPicPr>
          <p:cNvPr id="216" name="Google Shape;216;p41" title="Skin colour water faucet.mp4">
            <a:hlinkClick r:id="rId3"/>
          </p:cNvPr>
          <p:cNvPicPr preferRelativeResize="0"/>
          <p:nvPr/>
        </p:nvPicPr>
        <p:blipFill>
          <a:blip r:embed="rId4">
            <a:alphaModFix/>
          </a:blip>
          <a:stretch>
            <a:fillRect/>
          </a:stretch>
        </p:blipFill>
        <p:spPr>
          <a:xfrm>
            <a:off x="0" y="0"/>
            <a:ext cx="3857630" cy="68579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2"/>
          <p:cNvSpPr txBox="1"/>
          <p:nvPr/>
        </p:nvSpPr>
        <p:spPr>
          <a:xfrm>
            <a:off x="-75" y="6169250"/>
            <a:ext cx="9144000" cy="688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Pauojoungie Saggiak</a:t>
            </a:r>
            <a:r>
              <a:rPr i="1" lang="en" sz="2400">
                <a:solidFill>
                  <a:srgbClr val="B7B7B7"/>
                </a:solidFill>
                <a:latin typeface="Cabin"/>
                <a:ea typeface="Cabin"/>
                <a:cs typeface="Cabin"/>
                <a:sym typeface="Cabin"/>
              </a:rPr>
              <a:t> (Inuit)</a:t>
            </a:r>
            <a:r>
              <a:rPr lang="en" sz="2400">
                <a:solidFill>
                  <a:srgbClr val="B7B7B7"/>
                </a:solidFill>
                <a:latin typeface="Cabin"/>
                <a:ea typeface="Cabin"/>
                <a:cs typeface="Cabin"/>
                <a:sym typeface="Cabin"/>
              </a:rPr>
              <a:t>, </a:t>
            </a:r>
            <a:r>
              <a:rPr b="1" i="1" lang="en" sz="2400">
                <a:solidFill>
                  <a:srgbClr val="FFFFFF"/>
                </a:solidFill>
                <a:latin typeface="Cabin"/>
                <a:ea typeface="Cabin"/>
                <a:cs typeface="Cabin"/>
                <a:sym typeface="Cabin"/>
              </a:rPr>
              <a:t>Timmiaralaaq </a:t>
            </a:r>
            <a:r>
              <a:rPr i="1" lang="en" sz="2400">
                <a:solidFill>
                  <a:srgbClr val="B7B7B7"/>
                </a:solidFill>
                <a:latin typeface="Cabin"/>
                <a:ea typeface="Cabin"/>
                <a:cs typeface="Cabin"/>
                <a:sym typeface="Cabin"/>
              </a:rPr>
              <a:t>(Little Bird)</a:t>
            </a:r>
            <a:r>
              <a:rPr lang="en" sz="2400">
                <a:solidFill>
                  <a:srgbClr val="B7B7B7"/>
                </a:solidFill>
                <a:latin typeface="Cabin"/>
                <a:ea typeface="Cabin"/>
                <a:cs typeface="Cabin"/>
                <a:sym typeface="Cabin"/>
              </a:rPr>
              <a:t>, 2016</a:t>
            </a:r>
            <a:endParaRPr b="1" sz="2400">
              <a:solidFill>
                <a:srgbClr val="FFFFFF"/>
              </a:solidFill>
              <a:latin typeface="Cabin"/>
              <a:ea typeface="Cabin"/>
              <a:cs typeface="Cabin"/>
              <a:sym typeface="Cabin"/>
            </a:endParaRPr>
          </a:p>
        </p:txBody>
      </p:sp>
      <p:pic>
        <p:nvPicPr>
          <p:cNvPr id="222" name="Google Shape;222;p42"/>
          <p:cNvPicPr preferRelativeResize="0"/>
          <p:nvPr/>
        </p:nvPicPr>
        <p:blipFill>
          <a:blip r:embed="rId3">
            <a:alphaModFix/>
          </a:blip>
          <a:stretch>
            <a:fillRect/>
          </a:stretch>
        </p:blipFill>
        <p:spPr>
          <a:xfrm>
            <a:off x="0" y="1005838"/>
            <a:ext cx="9144000" cy="48463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3"/>
          <p:cNvSpPr txBox="1"/>
          <p:nvPr/>
        </p:nvSpPr>
        <p:spPr>
          <a:xfrm>
            <a:off x="-75" y="6170275"/>
            <a:ext cx="9144000" cy="687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1" lang="en" sz="2400">
                <a:solidFill>
                  <a:srgbClr val="FFFFFF"/>
                </a:solidFill>
                <a:latin typeface="Cabin"/>
                <a:ea typeface="Cabin"/>
                <a:cs typeface="Cabin"/>
                <a:sym typeface="Cabin"/>
              </a:rPr>
              <a:t>Meg Bennett </a:t>
            </a:r>
            <a:r>
              <a:rPr i="1" lang="en" sz="2400" u="sng">
                <a:solidFill>
                  <a:srgbClr val="B7B7B7"/>
                </a:solidFill>
                <a:latin typeface="Cabin"/>
                <a:ea typeface="Cabin"/>
                <a:cs typeface="Cabin"/>
                <a:sym typeface="Cabin"/>
                <a:hlinkClick r:id="rId3">
                  <a:extLst>
                    <a:ext uri="{A12FA001-AC4F-418D-AE19-62706E023703}">
                      <ahyp:hlinkClr val="tx"/>
                    </a:ext>
                  </a:extLst>
                </a:hlinkClick>
              </a:rPr>
              <a:t>@</a:t>
            </a:r>
            <a:r>
              <a:rPr lang="en" sz="2400" u="sng">
                <a:solidFill>
                  <a:srgbClr val="B7B7B7"/>
                </a:solidFill>
                <a:latin typeface="Cabin"/>
                <a:ea typeface="Cabin"/>
                <a:cs typeface="Cabin"/>
                <a:sym typeface="Cabin"/>
                <a:hlinkClick r:id="rId4">
                  <a:extLst>
                    <a:ext uri="{A12FA001-AC4F-418D-AE19-62706E023703}">
                      <ahyp:hlinkClr val="tx"/>
                    </a:ext>
                  </a:extLst>
                </a:hlinkClick>
              </a:rPr>
              <a:t>artsbymeggie</a:t>
            </a:r>
            <a:r>
              <a:rPr lang="en" sz="2400">
                <a:solidFill>
                  <a:srgbClr val="B7B7B7"/>
                </a:solidFill>
                <a:latin typeface="Cabin"/>
                <a:ea typeface="Cabin"/>
                <a:cs typeface="Cabin"/>
                <a:sym typeface="Cabin"/>
              </a:rPr>
              <a:t> </a:t>
            </a:r>
            <a:r>
              <a:rPr i="1" lang="en" sz="2400">
                <a:solidFill>
                  <a:srgbClr val="B7B7B7"/>
                </a:solidFill>
                <a:latin typeface="Cabin"/>
                <a:ea typeface="Cabin"/>
                <a:cs typeface="Cabin"/>
                <a:sym typeface="Cabin"/>
              </a:rPr>
              <a:t>(Halifax NS), </a:t>
            </a:r>
            <a:r>
              <a:rPr b="1" i="1" lang="en" sz="2400">
                <a:solidFill>
                  <a:srgbClr val="FFFFFF"/>
                </a:solidFill>
                <a:latin typeface="Cabin"/>
                <a:ea typeface="Cabin"/>
                <a:cs typeface="Cabin"/>
                <a:sym typeface="Cabin"/>
              </a:rPr>
              <a:t>Tarot Plates</a:t>
            </a:r>
            <a:r>
              <a:rPr lang="en" sz="2400">
                <a:solidFill>
                  <a:srgbClr val="B7B7B7"/>
                </a:solidFill>
                <a:latin typeface="Cabin"/>
                <a:ea typeface="Cabin"/>
                <a:cs typeface="Cabin"/>
                <a:sym typeface="Cabin"/>
              </a:rPr>
              <a:t>, 2021 -22.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Black slip on stoneware, glazed</a:t>
            </a:r>
            <a:endParaRPr b="1" sz="2400">
              <a:solidFill>
                <a:srgbClr val="FFFFFF"/>
              </a:solidFill>
              <a:latin typeface="Cabin"/>
              <a:ea typeface="Cabin"/>
              <a:cs typeface="Cabin"/>
              <a:sym typeface="Cabin"/>
            </a:endParaRPr>
          </a:p>
        </p:txBody>
      </p:sp>
      <p:pic>
        <p:nvPicPr>
          <p:cNvPr id="228" name="Google Shape;228;p43"/>
          <p:cNvPicPr preferRelativeResize="0"/>
          <p:nvPr/>
        </p:nvPicPr>
        <p:blipFill>
          <a:blip r:embed="rId5">
            <a:alphaModFix/>
          </a:blip>
          <a:stretch>
            <a:fillRect/>
          </a:stretch>
        </p:blipFill>
        <p:spPr>
          <a:xfrm>
            <a:off x="0" y="994838"/>
            <a:ext cx="9144001" cy="486832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5"/>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38" name="Google Shape;238;p45"/>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39" name="Google Shape;239;p45"/>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6"/>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Mr. Fox's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Fox</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245" name="Google Shape;245;p46"/>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Abdel Hadi Al-Salibi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Alwynn Brown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Maelle Browne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Daniel Chisholm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Maya Cluett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Tiffarah Crawford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Nithya Daggula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Cohen Demers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Jevindu Dissanayake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Eric Earle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Hana ElDeeb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Cohen Francis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Beau Gallant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Arina Izadi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Shahed Kurdi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Matina Kyriakakos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Zaina Meraj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Aiden Mukuha Chege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More Parodi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Justine Parreno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Ella Pleasant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Lucy Reardon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Taylor Rigby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Mya Saba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Evan Steiger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Scarlett Stevenson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Tynes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Naomi Ulku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Eva Vatcher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Finn Weatherbee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Elena Youmbi     📷📷📷📷📷</a:t>
            </a:r>
            <a:endParaRPr>
              <a:solidFill>
                <a:srgbClr val="DDDDDD"/>
              </a:solidFill>
              <a:latin typeface="Average"/>
              <a:ea typeface="Average"/>
              <a:cs typeface="Average"/>
              <a:sym typeface="Averag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graphicFrame>
        <p:nvGraphicFramePr>
          <p:cNvPr id="254" name="Google Shape;254;p48"/>
          <p:cNvGraphicFramePr/>
          <p:nvPr/>
        </p:nvGraphicFramePr>
        <p:xfrm>
          <a:off x="749600" y="62350"/>
          <a:ext cx="3000000" cy="3000000"/>
        </p:xfrm>
        <a:graphic>
          <a:graphicData uri="http://schemas.openxmlformats.org/drawingml/2006/table">
            <a:tbl>
              <a:tblPr>
                <a:noFill/>
                <a:tableStyleId>{D9533929-FE0E-4EE3-AFF8-1920DB42EF20}</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br>
                        <a:rPr lang="en" sz="2000">
                          <a:solidFill>
                            <a:srgbClr val="6AA84F"/>
                          </a:solidFill>
                          <a:latin typeface="Oswald"/>
                          <a:ea typeface="Oswald"/>
                          <a:cs typeface="Oswald"/>
                          <a:sym typeface="Oswald"/>
                        </a:rPr>
                      </a:br>
                      <a:r>
                        <a:rPr lang="en"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Goal setting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descr="All text" id="259" name="Google Shape;259;p49"/>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260" name="Google Shape;260;p49"/>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261" name="Google Shape;261;p49"/>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262" name="Google Shape;262;p49"/>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263" name="Google Shape;263;p49"/>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264" name="Google Shape;264;p49"/>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265" name="Google Shape;265;p49"/>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266" name="Google Shape;266;p49"/>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267" name="Google Shape;267;p49"/>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268" name="Google Shape;268;p49"/>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6" name="Shape 276"/>
        <p:cNvGrpSpPr/>
        <p:nvPr/>
      </p:nvGrpSpPr>
      <p:grpSpPr>
        <a:xfrm>
          <a:off x="0" y="0"/>
          <a:ext cx="0" cy="0"/>
          <a:chOff x="0" y="0"/>
          <a:chExt cx="0" cy="0"/>
        </a:xfrm>
      </p:grpSpPr>
      <p:sp>
        <p:nvSpPr>
          <p:cNvPr id="277" name="Google Shape;277;p51"/>
          <p:cNvSpPr txBox="1"/>
          <p:nvPr/>
        </p:nvSpPr>
        <p:spPr>
          <a:xfrm>
            <a:off x="1343350" y="0"/>
            <a:ext cx="5646000" cy="46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0">
                <a:solidFill>
                  <a:schemeClr val="accent3"/>
                </a:solidFill>
                <a:latin typeface="Average"/>
                <a:ea typeface="Average"/>
                <a:cs typeface="Average"/>
                <a:sym typeface="Average"/>
              </a:rPr>
              <a:t>Note from Dave: these are the same ones as yesterday.</a:t>
            </a:r>
            <a:endParaRPr sz="6000">
              <a:solidFill>
                <a:schemeClr val="accent3"/>
              </a:solidFill>
              <a:latin typeface="Average"/>
              <a:ea typeface="Average"/>
              <a:cs typeface="Average"/>
              <a:sym typeface="Average"/>
            </a:endParaRPr>
          </a:p>
          <a:p>
            <a:pPr indent="0" lvl="0" marL="0" rtl="0" algn="l">
              <a:spcBef>
                <a:spcPts val="0"/>
              </a:spcBef>
              <a:spcAft>
                <a:spcPts val="0"/>
              </a:spcAft>
              <a:buNone/>
            </a:pPr>
            <a:r>
              <a:t/>
            </a:r>
            <a:endParaRPr sz="6000">
              <a:solidFill>
                <a:schemeClr val="accent3"/>
              </a:solidFill>
              <a:latin typeface="Average"/>
              <a:ea typeface="Average"/>
              <a:cs typeface="Average"/>
              <a:sym typeface="Average"/>
            </a:endParaRPr>
          </a:p>
          <a:p>
            <a:pPr indent="0" lvl="0" marL="0" rtl="0" algn="l">
              <a:spcBef>
                <a:spcPts val="0"/>
              </a:spcBef>
              <a:spcAft>
                <a:spcPts val="0"/>
              </a:spcAft>
              <a:buNone/>
            </a:pPr>
            <a:r>
              <a:rPr lang="en" sz="6000">
                <a:solidFill>
                  <a:schemeClr val="accent3"/>
                </a:solidFill>
                <a:latin typeface="Average"/>
                <a:ea typeface="Average"/>
                <a:cs typeface="Average"/>
                <a:sym typeface="Average"/>
              </a:rPr>
              <a:t>Skip over them.!</a:t>
            </a:r>
            <a:endParaRPr sz="6000">
              <a:solidFill>
                <a:schemeClr val="accent3"/>
              </a:solidFill>
              <a:latin typeface="Average"/>
              <a:ea typeface="Average"/>
              <a:cs typeface="Average"/>
              <a:sym typeface="Averag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2"/>
          <p:cNvSpPr txBox="1"/>
          <p:nvPr/>
        </p:nvSpPr>
        <p:spPr>
          <a:xfrm>
            <a:off x="0" y="676500"/>
            <a:ext cx="9144000" cy="114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700">
                <a:solidFill>
                  <a:srgbClr val="FFFFFF"/>
                </a:solidFill>
                <a:latin typeface="Oswald"/>
                <a:ea typeface="Oswald"/>
                <a:cs typeface="Oswald"/>
                <a:sym typeface="Oswald"/>
              </a:rPr>
              <a:t>Clay projects from former students</a:t>
            </a:r>
            <a:endParaRPr sz="2100">
              <a:solidFill>
                <a:srgbClr val="B7B7B7"/>
              </a:solidFill>
              <a:latin typeface="Average"/>
              <a:ea typeface="Average"/>
              <a:cs typeface="Average"/>
              <a:sym typeface="Average"/>
            </a:endParaRPr>
          </a:p>
        </p:txBody>
      </p:sp>
      <p:sp>
        <p:nvSpPr>
          <p:cNvPr descr="Translations" id="283" name="Google Shape;283;p52"/>
          <p:cNvSpPr txBox="1"/>
          <p:nvPr/>
        </p:nvSpPr>
        <p:spPr>
          <a:xfrm>
            <a:off x="0" y="1824600"/>
            <a:ext cx="9144000" cy="435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ከቀድሞ ተማሪዎች የሸክላ ፕሮጀክቶች</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مشاريع الطين من الطلاب السابقين</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Projectes d'argila d'antics alumnes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往届学生的陶艺作品</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پروژه‌های سفالی از دانشجویان سابق</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पूर्व छात्रों की मिट्टी की परियोजनाएँ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卒業生による粘土作品</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전 학생들의 점토 프로젝트</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Projeyên gilê ji xwendekarên berê</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Projetos em argila de ex-alunos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ਸਾਬਕਾ ਵਿਦਿਆਰਥੀਆਂ ਦੇ ਮਿੱਟੀ ਦੇ ਪ੍ਰੋਜੈਕਟ</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Глиняные проекты бывших студентов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Mashaariicda dhoobada ee ardaydii hore</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Proyectos de arcilla de antiguos alumnos</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Miradi ya udongo kutoka kwa wanafunzi wa zamani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Mga proyektong luwad mula sa mga dating estudyante</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Eski öğrencilerin kil projeleri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Глиняні роботи від колишніх учнів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Các dự án đất sét của cựu học sinh</a:t>
            </a:r>
            <a:endParaRPr sz="3500">
              <a:solidFill>
                <a:srgbClr val="CACACA"/>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53"/>
          <p:cNvPicPr preferRelativeResize="0"/>
          <p:nvPr/>
        </p:nvPicPr>
        <p:blipFill>
          <a:blip r:embed="rId3">
            <a:alphaModFix/>
          </a:blip>
          <a:stretch>
            <a:fillRect/>
          </a:stretch>
        </p:blipFill>
        <p:spPr>
          <a:xfrm>
            <a:off x="36575" y="541638"/>
            <a:ext cx="2971801" cy="2345719"/>
          </a:xfrm>
          <a:prstGeom prst="rect">
            <a:avLst/>
          </a:prstGeom>
          <a:noFill/>
          <a:ln>
            <a:noFill/>
          </a:ln>
        </p:spPr>
      </p:pic>
      <p:pic>
        <p:nvPicPr>
          <p:cNvPr id="289" name="Google Shape;289;p53"/>
          <p:cNvPicPr preferRelativeResize="0"/>
          <p:nvPr/>
        </p:nvPicPr>
        <p:blipFill rotWithShape="1">
          <a:blip r:embed="rId4">
            <a:alphaModFix/>
          </a:blip>
          <a:srcRect b="9165" l="33054" r="35495" t="9805"/>
          <a:stretch/>
        </p:blipFill>
        <p:spPr>
          <a:xfrm>
            <a:off x="3277288" y="114300"/>
            <a:ext cx="2589415" cy="3200400"/>
          </a:xfrm>
          <a:prstGeom prst="rect">
            <a:avLst/>
          </a:prstGeom>
          <a:noFill/>
          <a:ln>
            <a:noFill/>
          </a:ln>
        </p:spPr>
      </p:pic>
      <p:pic>
        <p:nvPicPr>
          <p:cNvPr id="290" name="Google Shape;290;p53"/>
          <p:cNvPicPr preferRelativeResize="0"/>
          <p:nvPr/>
        </p:nvPicPr>
        <p:blipFill>
          <a:blip r:embed="rId5">
            <a:alphaModFix/>
          </a:blip>
          <a:stretch>
            <a:fillRect/>
          </a:stretch>
        </p:blipFill>
        <p:spPr>
          <a:xfrm>
            <a:off x="6134050" y="840767"/>
            <a:ext cx="2971800" cy="1747463"/>
          </a:xfrm>
          <a:prstGeom prst="rect">
            <a:avLst/>
          </a:prstGeom>
          <a:noFill/>
          <a:ln>
            <a:noFill/>
          </a:ln>
        </p:spPr>
      </p:pic>
      <p:pic>
        <p:nvPicPr>
          <p:cNvPr id="291" name="Google Shape;291;p53"/>
          <p:cNvPicPr preferRelativeResize="0"/>
          <p:nvPr/>
        </p:nvPicPr>
        <p:blipFill>
          <a:blip r:embed="rId6">
            <a:alphaModFix/>
          </a:blip>
          <a:stretch>
            <a:fillRect/>
          </a:stretch>
        </p:blipFill>
        <p:spPr>
          <a:xfrm>
            <a:off x="36575" y="3871000"/>
            <a:ext cx="2971800" cy="2544998"/>
          </a:xfrm>
          <a:prstGeom prst="rect">
            <a:avLst/>
          </a:prstGeom>
          <a:noFill/>
          <a:ln>
            <a:noFill/>
          </a:ln>
        </p:spPr>
      </p:pic>
      <p:pic>
        <p:nvPicPr>
          <p:cNvPr id="292" name="Google Shape;292;p53"/>
          <p:cNvPicPr preferRelativeResize="0"/>
          <p:nvPr/>
        </p:nvPicPr>
        <p:blipFill>
          <a:blip r:embed="rId7">
            <a:alphaModFix/>
          </a:blip>
          <a:stretch>
            <a:fillRect/>
          </a:stretch>
        </p:blipFill>
        <p:spPr>
          <a:xfrm>
            <a:off x="3131375" y="3543300"/>
            <a:ext cx="2881246" cy="3200400"/>
          </a:xfrm>
          <a:prstGeom prst="rect">
            <a:avLst/>
          </a:prstGeom>
          <a:noFill/>
          <a:ln>
            <a:noFill/>
          </a:ln>
        </p:spPr>
      </p:pic>
      <p:pic>
        <p:nvPicPr>
          <p:cNvPr id="293" name="Google Shape;293;p53"/>
          <p:cNvPicPr preferRelativeResize="0"/>
          <p:nvPr/>
        </p:nvPicPr>
        <p:blipFill>
          <a:blip r:embed="rId8">
            <a:alphaModFix/>
          </a:blip>
          <a:stretch>
            <a:fillRect/>
          </a:stretch>
        </p:blipFill>
        <p:spPr>
          <a:xfrm>
            <a:off x="6135625" y="4143472"/>
            <a:ext cx="2971800" cy="2000069"/>
          </a:xfrm>
          <a:prstGeom prst="rect">
            <a:avLst/>
          </a:prstGeom>
          <a:noFill/>
          <a:ln>
            <a:noFill/>
          </a:ln>
        </p:spPr>
      </p:pic>
      <p:sp>
        <p:nvSpPr>
          <p:cNvPr id="294" name="Google Shape;294;p53"/>
          <p:cNvSpPr txBox="1"/>
          <p:nvPr/>
        </p:nvSpPr>
        <p:spPr>
          <a:xfrm>
            <a:off x="2565658" y="247725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1</a:t>
            </a:r>
            <a:endParaRPr b="1" sz="1800">
              <a:solidFill>
                <a:srgbClr val="D9D9D9"/>
              </a:solidFill>
              <a:latin typeface="Average"/>
              <a:ea typeface="Average"/>
              <a:cs typeface="Average"/>
              <a:sym typeface="Average"/>
            </a:endParaRPr>
          </a:p>
        </p:txBody>
      </p:sp>
      <p:sp>
        <p:nvSpPr>
          <p:cNvPr id="295" name="Google Shape;295;p53"/>
          <p:cNvSpPr txBox="1"/>
          <p:nvPr/>
        </p:nvSpPr>
        <p:spPr>
          <a:xfrm>
            <a:off x="5610400" y="288735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2</a:t>
            </a:r>
            <a:endParaRPr b="1" sz="1800">
              <a:solidFill>
                <a:srgbClr val="D9D9D9"/>
              </a:solidFill>
              <a:latin typeface="Average"/>
              <a:ea typeface="Average"/>
              <a:cs typeface="Average"/>
              <a:sym typeface="Average"/>
            </a:endParaRPr>
          </a:p>
        </p:txBody>
      </p:sp>
      <p:sp>
        <p:nvSpPr>
          <p:cNvPr id="296" name="Google Shape;296;p53"/>
          <p:cNvSpPr txBox="1"/>
          <p:nvPr/>
        </p:nvSpPr>
        <p:spPr>
          <a:xfrm>
            <a:off x="8661575" y="2178125"/>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3</a:t>
            </a:r>
            <a:endParaRPr b="1" sz="1800">
              <a:solidFill>
                <a:srgbClr val="D9D9D9"/>
              </a:solidFill>
              <a:latin typeface="Average"/>
              <a:ea typeface="Average"/>
              <a:cs typeface="Average"/>
              <a:sym typeface="Average"/>
            </a:endParaRPr>
          </a:p>
        </p:txBody>
      </p:sp>
      <p:sp>
        <p:nvSpPr>
          <p:cNvPr id="297" name="Google Shape;297;p53"/>
          <p:cNvSpPr txBox="1"/>
          <p:nvPr/>
        </p:nvSpPr>
        <p:spPr>
          <a:xfrm>
            <a:off x="2564083" y="600588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4</a:t>
            </a:r>
            <a:endParaRPr b="1" sz="1800">
              <a:solidFill>
                <a:srgbClr val="D9D9D9"/>
              </a:solidFill>
              <a:latin typeface="Average"/>
              <a:ea typeface="Average"/>
              <a:cs typeface="Average"/>
              <a:sym typeface="Average"/>
            </a:endParaRPr>
          </a:p>
        </p:txBody>
      </p:sp>
      <p:sp>
        <p:nvSpPr>
          <p:cNvPr id="298" name="Google Shape;298;p53"/>
          <p:cNvSpPr txBox="1"/>
          <p:nvPr/>
        </p:nvSpPr>
        <p:spPr>
          <a:xfrm>
            <a:off x="5568313" y="63336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5</a:t>
            </a:r>
            <a:endParaRPr b="1" sz="1800">
              <a:solidFill>
                <a:srgbClr val="D9D9D9"/>
              </a:solidFill>
              <a:latin typeface="Average"/>
              <a:ea typeface="Average"/>
              <a:cs typeface="Average"/>
              <a:sym typeface="Average"/>
            </a:endParaRPr>
          </a:p>
        </p:txBody>
      </p:sp>
      <p:sp>
        <p:nvSpPr>
          <p:cNvPr id="299" name="Google Shape;299;p53"/>
          <p:cNvSpPr txBox="1"/>
          <p:nvPr/>
        </p:nvSpPr>
        <p:spPr>
          <a:xfrm>
            <a:off x="8661575" y="573343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6</a:t>
            </a:r>
            <a:endParaRPr b="1" sz="1800">
              <a:solidFill>
                <a:srgbClr val="D9D9D9"/>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4"/>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Alex Purcell, </a:t>
            </a:r>
            <a:r>
              <a:rPr lang="en">
                <a:solidFill>
                  <a:srgbClr val="B7B7B7"/>
                </a:solidFill>
              </a:rPr>
              <a:t>engraved earthenware, Spring 2019</a:t>
            </a:r>
            <a:endParaRPr>
              <a:solidFill>
                <a:srgbClr val="B7B7B7"/>
              </a:solidFill>
            </a:endParaRPr>
          </a:p>
        </p:txBody>
      </p:sp>
      <p:pic>
        <p:nvPicPr>
          <p:cNvPr id="305" name="Google Shape;305;p54"/>
          <p:cNvPicPr preferRelativeResize="0"/>
          <p:nvPr/>
        </p:nvPicPr>
        <p:blipFill>
          <a:blip r:embed="rId3">
            <a:alphaModFix/>
          </a:blip>
          <a:stretch>
            <a:fillRect/>
          </a:stretch>
        </p:blipFill>
        <p:spPr>
          <a:xfrm>
            <a:off x="669238" y="0"/>
            <a:ext cx="7805525" cy="6175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5"/>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Charlotte Cameron, </a:t>
            </a:r>
            <a:r>
              <a:rPr lang="en">
                <a:solidFill>
                  <a:srgbClr val="B7B7B7"/>
                </a:solidFill>
              </a:rPr>
              <a:t>engraved earthenware, Spring 2019</a:t>
            </a:r>
            <a:endParaRPr>
              <a:solidFill>
                <a:srgbClr val="B7B7B7"/>
              </a:solidFill>
            </a:endParaRPr>
          </a:p>
        </p:txBody>
      </p:sp>
      <p:pic>
        <p:nvPicPr>
          <p:cNvPr id="311" name="Google Shape;311;p55"/>
          <p:cNvPicPr preferRelativeResize="0"/>
          <p:nvPr/>
        </p:nvPicPr>
        <p:blipFill>
          <a:blip r:embed="rId3">
            <a:alphaModFix/>
          </a:blip>
          <a:stretch>
            <a:fillRect/>
          </a:stretch>
        </p:blipFill>
        <p:spPr>
          <a:xfrm>
            <a:off x="0" y="1233488"/>
            <a:ext cx="9144000" cy="4391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6"/>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Jenny Kim, </a:t>
            </a:r>
            <a:r>
              <a:rPr lang="en">
                <a:solidFill>
                  <a:srgbClr val="B7B7B7"/>
                </a:solidFill>
              </a:rPr>
              <a:t>engraved earthenware, Spring 2019</a:t>
            </a:r>
            <a:endParaRPr>
              <a:solidFill>
                <a:srgbClr val="B7B7B7"/>
              </a:solidFill>
            </a:endParaRPr>
          </a:p>
        </p:txBody>
      </p:sp>
      <p:pic>
        <p:nvPicPr>
          <p:cNvPr id="317" name="Google Shape;317;p56"/>
          <p:cNvPicPr preferRelativeResize="0"/>
          <p:nvPr/>
        </p:nvPicPr>
        <p:blipFill>
          <a:blip r:embed="rId3">
            <a:alphaModFix/>
          </a:blip>
          <a:stretch>
            <a:fillRect/>
          </a:stretch>
        </p:blipFill>
        <p:spPr>
          <a:xfrm>
            <a:off x="0" y="738188"/>
            <a:ext cx="9144000" cy="5381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7"/>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Laila Stewart, </a:t>
            </a:r>
            <a:r>
              <a:rPr lang="en">
                <a:solidFill>
                  <a:srgbClr val="B7B7B7"/>
                </a:solidFill>
              </a:rPr>
              <a:t>engraved earthenware, Spring 2019</a:t>
            </a:r>
            <a:endParaRPr>
              <a:solidFill>
                <a:srgbClr val="B7B7B7"/>
              </a:solidFill>
            </a:endParaRPr>
          </a:p>
        </p:txBody>
      </p:sp>
      <p:pic>
        <p:nvPicPr>
          <p:cNvPr id="323" name="Google Shape;323;p57"/>
          <p:cNvPicPr preferRelativeResize="0"/>
          <p:nvPr/>
        </p:nvPicPr>
        <p:blipFill>
          <a:blip r:embed="rId3">
            <a:alphaModFix/>
          </a:blip>
          <a:stretch>
            <a:fillRect/>
          </a:stretch>
        </p:blipFill>
        <p:spPr>
          <a:xfrm>
            <a:off x="965313" y="0"/>
            <a:ext cx="7213680" cy="6175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58"/>
          <p:cNvSpPr txBox="1"/>
          <p:nvPr>
            <p:ph type="title"/>
          </p:nvPr>
        </p:nvSpPr>
        <p:spPr>
          <a:xfrm>
            <a:off x="6081975" y="0"/>
            <a:ext cx="30624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Luca Zeh</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Spring 2019</a:t>
            </a:r>
            <a:endParaRPr sz="2400">
              <a:solidFill>
                <a:srgbClr val="B7B7B7"/>
              </a:solidFill>
            </a:endParaRPr>
          </a:p>
        </p:txBody>
      </p:sp>
      <p:pic>
        <p:nvPicPr>
          <p:cNvPr id="329" name="Google Shape;329;p58"/>
          <p:cNvPicPr preferRelativeResize="0"/>
          <p:nvPr/>
        </p:nvPicPr>
        <p:blipFill>
          <a:blip r:embed="rId3">
            <a:alphaModFix/>
          </a:blip>
          <a:stretch>
            <a:fillRect/>
          </a:stretch>
        </p:blipFill>
        <p:spPr>
          <a:xfrm>
            <a:off x="0" y="0"/>
            <a:ext cx="6172200"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9"/>
          <p:cNvSpPr txBox="1"/>
          <p:nvPr>
            <p:ph type="title"/>
          </p:nvPr>
        </p:nvSpPr>
        <p:spPr>
          <a:xfrm>
            <a:off x="150" y="6175800"/>
            <a:ext cx="9144000" cy="69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Lyra Arruda Kyriakidis, </a:t>
            </a:r>
            <a:r>
              <a:rPr lang="en">
                <a:solidFill>
                  <a:srgbClr val="B7B7B7"/>
                </a:solidFill>
              </a:rPr>
              <a:t>engraved earthenware, Spring 2019</a:t>
            </a:r>
            <a:endParaRPr>
              <a:solidFill>
                <a:srgbClr val="B7B7B7"/>
              </a:solidFill>
            </a:endParaRPr>
          </a:p>
        </p:txBody>
      </p:sp>
      <p:pic>
        <p:nvPicPr>
          <p:cNvPr id="335" name="Google Shape;335;p59"/>
          <p:cNvPicPr preferRelativeResize="0"/>
          <p:nvPr/>
        </p:nvPicPr>
        <p:blipFill>
          <a:blip r:embed="rId3">
            <a:alphaModFix/>
          </a:blip>
          <a:stretch>
            <a:fillRect/>
          </a:stretch>
        </p:blipFill>
        <p:spPr>
          <a:xfrm>
            <a:off x="0" y="41700"/>
            <a:ext cx="9144000" cy="6134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60"/>
          <p:cNvPicPr preferRelativeResize="0"/>
          <p:nvPr/>
        </p:nvPicPr>
        <p:blipFill>
          <a:blip r:embed="rId3">
            <a:alphaModFix/>
          </a:blip>
          <a:stretch>
            <a:fillRect/>
          </a:stretch>
        </p:blipFill>
        <p:spPr>
          <a:xfrm>
            <a:off x="36575" y="541638"/>
            <a:ext cx="2971801" cy="2345719"/>
          </a:xfrm>
          <a:prstGeom prst="rect">
            <a:avLst/>
          </a:prstGeom>
          <a:noFill/>
          <a:ln>
            <a:noFill/>
          </a:ln>
        </p:spPr>
      </p:pic>
      <p:pic>
        <p:nvPicPr>
          <p:cNvPr id="341" name="Google Shape;341;p60"/>
          <p:cNvPicPr preferRelativeResize="0"/>
          <p:nvPr/>
        </p:nvPicPr>
        <p:blipFill rotWithShape="1">
          <a:blip r:embed="rId4">
            <a:alphaModFix/>
          </a:blip>
          <a:srcRect b="9165" l="33054" r="35495" t="9805"/>
          <a:stretch/>
        </p:blipFill>
        <p:spPr>
          <a:xfrm>
            <a:off x="3277288" y="114300"/>
            <a:ext cx="2589415" cy="3200400"/>
          </a:xfrm>
          <a:prstGeom prst="rect">
            <a:avLst/>
          </a:prstGeom>
          <a:noFill/>
          <a:ln>
            <a:noFill/>
          </a:ln>
        </p:spPr>
      </p:pic>
      <p:pic>
        <p:nvPicPr>
          <p:cNvPr id="342" name="Google Shape;342;p60"/>
          <p:cNvPicPr preferRelativeResize="0"/>
          <p:nvPr/>
        </p:nvPicPr>
        <p:blipFill>
          <a:blip r:embed="rId5">
            <a:alphaModFix/>
          </a:blip>
          <a:stretch>
            <a:fillRect/>
          </a:stretch>
        </p:blipFill>
        <p:spPr>
          <a:xfrm>
            <a:off x="6134050" y="840767"/>
            <a:ext cx="2971800" cy="1747463"/>
          </a:xfrm>
          <a:prstGeom prst="rect">
            <a:avLst/>
          </a:prstGeom>
          <a:noFill/>
          <a:ln>
            <a:noFill/>
          </a:ln>
        </p:spPr>
      </p:pic>
      <p:pic>
        <p:nvPicPr>
          <p:cNvPr id="343" name="Google Shape;343;p60"/>
          <p:cNvPicPr preferRelativeResize="0"/>
          <p:nvPr/>
        </p:nvPicPr>
        <p:blipFill>
          <a:blip r:embed="rId6">
            <a:alphaModFix/>
          </a:blip>
          <a:stretch>
            <a:fillRect/>
          </a:stretch>
        </p:blipFill>
        <p:spPr>
          <a:xfrm>
            <a:off x="36575" y="3871000"/>
            <a:ext cx="2971800" cy="2544998"/>
          </a:xfrm>
          <a:prstGeom prst="rect">
            <a:avLst/>
          </a:prstGeom>
          <a:noFill/>
          <a:ln>
            <a:noFill/>
          </a:ln>
        </p:spPr>
      </p:pic>
      <p:pic>
        <p:nvPicPr>
          <p:cNvPr id="344" name="Google Shape;344;p60"/>
          <p:cNvPicPr preferRelativeResize="0"/>
          <p:nvPr/>
        </p:nvPicPr>
        <p:blipFill>
          <a:blip r:embed="rId7">
            <a:alphaModFix/>
          </a:blip>
          <a:stretch>
            <a:fillRect/>
          </a:stretch>
        </p:blipFill>
        <p:spPr>
          <a:xfrm>
            <a:off x="3131375" y="3543300"/>
            <a:ext cx="2881246" cy="3200400"/>
          </a:xfrm>
          <a:prstGeom prst="rect">
            <a:avLst/>
          </a:prstGeom>
          <a:noFill/>
          <a:ln>
            <a:noFill/>
          </a:ln>
        </p:spPr>
      </p:pic>
      <p:pic>
        <p:nvPicPr>
          <p:cNvPr id="345" name="Google Shape;345;p60"/>
          <p:cNvPicPr preferRelativeResize="0"/>
          <p:nvPr/>
        </p:nvPicPr>
        <p:blipFill>
          <a:blip r:embed="rId8">
            <a:alphaModFix/>
          </a:blip>
          <a:stretch>
            <a:fillRect/>
          </a:stretch>
        </p:blipFill>
        <p:spPr>
          <a:xfrm>
            <a:off x="6135625" y="4143472"/>
            <a:ext cx="2971800" cy="2000069"/>
          </a:xfrm>
          <a:prstGeom prst="rect">
            <a:avLst/>
          </a:prstGeom>
          <a:noFill/>
          <a:ln>
            <a:noFill/>
          </a:ln>
        </p:spPr>
      </p:pic>
      <p:sp>
        <p:nvSpPr>
          <p:cNvPr id="346" name="Google Shape;346;p60"/>
          <p:cNvSpPr txBox="1"/>
          <p:nvPr/>
        </p:nvSpPr>
        <p:spPr>
          <a:xfrm>
            <a:off x="2565658" y="247725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1</a:t>
            </a:r>
            <a:endParaRPr b="1" sz="1800">
              <a:solidFill>
                <a:srgbClr val="D9D9D9"/>
              </a:solidFill>
              <a:latin typeface="Average"/>
              <a:ea typeface="Average"/>
              <a:cs typeface="Average"/>
              <a:sym typeface="Average"/>
            </a:endParaRPr>
          </a:p>
        </p:txBody>
      </p:sp>
      <p:sp>
        <p:nvSpPr>
          <p:cNvPr id="347" name="Google Shape;347;p60"/>
          <p:cNvSpPr txBox="1"/>
          <p:nvPr/>
        </p:nvSpPr>
        <p:spPr>
          <a:xfrm>
            <a:off x="5610400" y="288735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2</a:t>
            </a:r>
            <a:endParaRPr b="1" sz="1800">
              <a:solidFill>
                <a:srgbClr val="D9D9D9"/>
              </a:solidFill>
              <a:latin typeface="Average"/>
              <a:ea typeface="Average"/>
              <a:cs typeface="Average"/>
              <a:sym typeface="Average"/>
            </a:endParaRPr>
          </a:p>
        </p:txBody>
      </p:sp>
      <p:sp>
        <p:nvSpPr>
          <p:cNvPr id="348" name="Google Shape;348;p60"/>
          <p:cNvSpPr txBox="1"/>
          <p:nvPr/>
        </p:nvSpPr>
        <p:spPr>
          <a:xfrm>
            <a:off x="8661575" y="2178125"/>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3</a:t>
            </a:r>
            <a:endParaRPr b="1" sz="1800">
              <a:solidFill>
                <a:srgbClr val="D9D9D9"/>
              </a:solidFill>
              <a:latin typeface="Average"/>
              <a:ea typeface="Average"/>
              <a:cs typeface="Average"/>
              <a:sym typeface="Average"/>
            </a:endParaRPr>
          </a:p>
        </p:txBody>
      </p:sp>
      <p:sp>
        <p:nvSpPr>
          <p:cNvPr id="349" name="Google Shape;349;p60"/>
          <p:cNvSpPr txBox="1"/>
          <p:nvPr/>
        </p:nvSpPr>
        <p:spPr>
          <a:xfrm>
            <a:off x="2564083" y="600588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4</a:t>
            </a:r>
            <a:endParaRPr b="1" sz="1800">
              <a:solidFill>
                <a:srgbClr val="D9D9D9"/>
              </a:solidFill>
              <a:latin typeface="Average"/>
              <a:ea typeface="Average"/>
              <a:cs typeface="Average"/>
              <a:sym typeface="Average"/>
            </a:endParaRPr>
          </a:p>
        </p:txBody>
      </p:sp>
      <p:sp>
        <p:nvSpPr>
          <p:cNvPr id="350" name="Google Shape;350;p60"/>
          <p:cNvSpPr txBox="1"/>
          <p:nvPr/>
        </p:nvSpPr>
        <p:spPr>
          <a:xfrm>
            <a:off x="5568313" y="63336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5</a:t>
            </a:r>
            <a:endParaRPr b="1" sz="1800">
              <a:solidFill>
                <a:srgbClr val="D9D9D9"/>
              </a:solidFill>
              <a:latin typeface="Average"/>
              <a:ea typeface="Average"/>
              <a:cs typeface="Average"/>
              <a:sym typeface="Average"/>
            </a:endParaRPr>
          </a:p>
        </p:txBody>
      </p:sp>
      <p:sp>
        <p:nvSpPr>
          <p:cNvPr id="351" name="Google Shape;351;p60"/>
          <p:cNvSpPr txBox="1"/>
          <p:nvPr/>
        </p:nvSpPr>
        <p:spPr>
          <a:xfrm>
            <a:off x="8661575" y="573343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6</a:t>
            </a:r>
            <a:endParaRPr b="1" sz="1800">
              <a:solidFill>
                <a:srgbClr val="D9D9D9"/>
              </a:solidFill>
              <a:latin typeface="Average"/>
              <a:ea typeface="Average"/>
              <a:cs typeface="Average"/>
              <a:sym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1"/>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8</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62"/>
          <p:cNvPicPr preferRelativeResize="0"/>
          <p:nvPr/>
        </p:nvPicPr>
        <p:blipFill>
          <a:blip r:embed="rId3">
            <a:alphaModFix/>
          </a:blip>
          <a:stretch>
            <a:fillRect/>
          </a:stretch>
        </p:blipFill>
        <p:spPr>
          <a:xfrm>
            <a:off x="36575" y="178725"/>
            <a:ext cx="2971800" cy="3071525"/>
          </a:xfrm>
          <a:prstGeom prst="rect">
            <a:avLst/>
          </a:prstGeom>
          <a:noFill/>
          <a:ln>
            <a:noFill/>
          </a:ln>
        </p:spPr>
      </p:pic>
      <p:pic>
        <p:nvPicPr>
          <p:cNvPr id="362" name="Google Shape;362;p62"/>
          <p:cNvPicPr preferRelativeResize="0"/>
          <p:nvPr/>
        </p:nvPicPr>
        <p:blipFill>
          <a:blip r:embed="rId4">
            <a:alphaModFix/>
          </a:blip>
          <a:stretch>
            <a:fillRect/>
          </a:stretch>
        </p:blipFill>
        <p:spPr>
          <a:xfrm>
            <a:off x="3202550" y="114300"/>
            <a:ext cx="2738901" cy="3200400"/>
          </a:xfrm>
          <a:prstGeom prst="rect">
            <a:avLst/>
          </a:prstGeom>
          <a:noFill/>
          <a:ln>
            <a:noFill/>
          </a:ln>
        </p:spPr>
      </p:pic>
      <p:pic>
        <p:nvPicPr>
          <p:cNvPr id="363" name="Google Shape;363;p62"/>
          <p:cNvPicPr preferRelativeResize="0"/>
          <p:nvPr/>
        </p:nvPicPr>
        <p:blipFill>
          <a:blip r:embed="rId5">
            <a:alphaModFix/>
          </a:blip>
          <a:stretch>
            <a:fillRect/>
          </a:stretch>
        </p:blipFill>
        <p:spPr>
          <a:xfrm>
            <a:off x="6315885" y="114300"/>
            <a:ext cx="2608118" cy="3200400"/>
          </a:xfrm>
          <a:prstGeom prst="rect">
            <a:avLst/>
          </a:prstGeom>
          <a:noFill/>
          <a:ln>
            <a:noFill/>
          </a:ln>
        </p:spPr>
      </p:pic>
      <p:pic>
        <p:nvPicPr>
          <p:cNvPr id="364" name="Google Shape;364;p62"/>
          <p:cNvPicPr preferRelativeResize="0"/>
          <p:nvPr/>
        </p:nvPicPr>
        <p:blipFill>
          <a:blip r:embed="rId6">
            <a:alphaModFix/>
          </a:blip>
          <a:stretch>
            <a:fillRect/>
          </a:stretch>
        </p:blipFill>
        <p:spPr>
          <a:xfrm>
            <a:off x="36575" y="3724325"/>
            <a:ext cx="2971799" cy="2838335"/>
          </a:xfrm>
          <a:prstGeom prst="rect">
            <a:avLst/>
          </a:prstGeom>
          <a:noFill/>
          <a:ln>
            <a:noFill/>
          </a:ln>
        </p:spPr>
      </p:pic>
      <p:pic>
        <p:nvPicPr>
          <p:cNvPr id="365" name="Google Shape;365;p62"/>
          <p:cNvPicPr preferRelativeResize="0"/>
          <p:nvPr/>
        </p:nvPicPr>
        <p:blipFill>
          <a:blip r:embed="rId7">
            <a:alphaModFix/>
          </a:blip>
          <a:stretch>
            <a:fillRect/>
          </a:stretch>
        </p:blipFill>
        <p:spPr>
          <a:xfrm>
            <a:off x="3086100" y="3657588"/>
            <a:ext cx="2971800" cy="2971800"/>
          </a:xfrm>
          <a:prstGeom prst="rect">
            <a:avLst/>
          </a:prstGeom>
          <a:noFill/>
          <a:ln>
            <a:noFill/>
          </a:ln>
        </p:spPr>
      </p:pic>
      <p:pic>
        <p:nvPicPr>
          <p:cNvPr id="366" name="Google Shape;366;p62"/>
          <p:cNvPicPr preferRelativeResize="0"/>
          <p:nvPr/>
        </p:nvPicPr>
        <p:blipFill>
          <a:blip r:embed="rId8">
            <a:alphaModFix/>
          </a:blip>
          <a:stretch>
            <a:fillRect/>
          </a:stretch>
        </p:blipFill>
        <p:spPr>
          <a:xfrm>
            <a:off x="6135613" y="3619488"/>
            <a:ext cx="2971800" cy="3047999"/>
          </a:xfrm>
          <a:prstGeom prst="rect">
            <a:avLst/>
          </a:prstGeom>
          <a:noFill/>
          <a:ln>
            <a:noFill/>
          </a:ln>
        </p:spPr>
      </p:pic>
      <p:sp>
        <p:nvSpPr>
          <p:cNvPr id="367" name="Google Shape;367;p62"/>
          <p:cNvSpPr txBox="1"/>
          <p:nvPr/>
        </p:nvSpPr>
        <p:spPr>
          <a:xfrm>
            <a:off x="2564083" y="284015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1</a:t>
            </a:r>
            <a:endParaRPr b="1" sz="1800">
              <a:solidFill>
                <a:srgbClr val="D9D9D9"/>
              </a:solidFill>
              <a:latin typeface="Average"/>
              <a:ea typeface="Average"/>
              <a:cs typeface="Average"/>
              <a:sym typeface="Average"/>
            </a:endParaRPr>
          </a:p>
        </p:txBody>
      </p:sp>
      <p:sp>
        <p:nvSpPr>
          <p:cNvPr id="368" name="Google Shape;368;p62"/>
          <p:cNvSpPr txBox="1"/>
          <p:nvPr/>
        </p:nvSpPr>
        <p:spPr>
          <a:xfrm>
            <a:off x="5497150" y="29046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2</a:t>
            </a:r>
            <a:endParaRPr b="1" sz="1800">
              <a:solidFill>
                <a:srgbClr val="D9D9D9"/>
              </a:solidFill>
              <a:latin typeface="Average"/>
              <a:ea typeface="Average"/>
              <a:cs typeface="Average"/>
              <a:sym typeface="Average"/>
            </a:endParaRPr>
          </a:p>
        </p:txBody>
      </p:sp>
      <p:sp>
        <p:nvSpPr>
          <p:cNvPr id="369" name="Google Shape;369;p62"/>
          <p:cNvSpPr txBox="1"/>
          <p:nvPr/>
        </p:nvSpPr>
        <p:spPr>
          <a:xfrm>
            <a:off x="8479700" y="29046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3</a:t>
            </a:r>
            <a:endParaRPr b="1" sz="1800">
              <a:solidFill>
                <a:srgbClr val="D9D9D9"/>
              </a:solidFill>
              <a:latin typeface="Average"/>
              <a:ea typeface="Average"/>
              <a:cs typeface="Average"/>
              <a:sym typeface="Average"/>
            </a:endParaRPr>
          </a:p>
        </p:txBody>
      </p:sp>
      <p:sp>
        <p:nvSpPr>
          <p:cNvPr id="370" name="Google Shape;370;p62"/>
          <p:cNvSpPr txBox="1"/>
          <p:nvPr/>
        </p:nvSpPr>
        <p:spPr>
          <a:xfrm>
            <a:off x="2564083" y="615253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4</a:t>
            </a:r>
            <a:endParaRPr b="1" sz="1800">
              <a:solidFill>
                <a:srgbClr val="D9D9D9"/>
              </a:solidFill>
              <a:latin typeface="Average"/>
              <a:ea typeface="Average"/>
              <a:cs typeface="Average"/>
              <a:sym typeface="Average"/>
            </a:endParaRPr>
          </a:p>
        </p:txBody>
      </p:sp>
      <p:sp>
        <p:nvSpPr>
          <p:cNvPr id="371" name="Google Shape;371;p62"/>
          <p:cNvSpPr txBox="1"/>
          <p:nvPr/>
        </p:nvSpPr>
        <p:spPr>
          <a:xfrm>
            <a:off x="5612813" y="62193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5</a:t>
            </a:r>
            <a:endParaRPr b="1" sz="1800">
              <a:solidFill>
                <a:srgbClr val="D9D9D9"/>
              </a:solidFill>
              <a:latin typeface="Average"/>
              <a:ea typeface="Average"/>
              <a:cs typeface="Average"/>
              <a:sym typeface="Average"/>
            </a:endParaRPr>
          </a:p>
        </p:txBody>
      </p:sp>
      <p:sp>
        <p:nvSpPr>
          <p:cNvPr id="372" name="Google Shape;372;p62"/>
          <p:cNvSpPr txBox="1"/>
          <p:nvPr/>
        </p:nvSpPr>
        <p:spPr>
          <a:xfrm>
            <a:off x="8661575" y="625738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6</a:t>
            </a:r>
            <a:endParaRPr b="1" sz="1800">
              <a:solidFill>
                <a:srgbClr val="D9D9D9"/>
              </a:solidFill>
              <a:latin typeface="Average"/>
              <a:ea typeface="Average"/>
              <a:cs typeface="Average"/>
              <a:sym typeface="Averag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3"/>
          <p:cNvSpPr txBox="1"/>
          <p:nvPr>
            <p:ph type="title"/>
          </p:nvPr>
        </p:nvSpPr>
        <p:spPr>
          <a:xfrm>
            <a:off x="6648450" y="0"/>
            <a:ext cx="24960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Agustina Lasarte Villar</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2020</a:t>
            </a:r>
            <a:endParaRPr sz="2400">
              <a:solidFill>
                <a:srgbClr val="B7B7B7"/>
              </a:solidFill>
            </a:endParaRPr>
          </a:p>
        </p:txBody>
      </p:sp>
      <p:pic>
        <p:nvPicPr>
          <p:cNvPr id="378" name="Google Shape;378;p63"/>
          <p:cNvPicPr preferRelativeResize="0"/>
          <p:nvPr/>
        </p:nvPicPr>
        <p:blipFill>
          <a:blip r:embed="rId3">
            <a:alphaModFix/>
          </a:blip>
          <a:stretch>
            <a:fillRect/>
          </a:stretch>
        </p:blipFill>
        <p:spPr>
          <a:xfrm>
            <a:off x="0" y="3900"/>
            <a:ext cx="664845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64"/>
          <p:cNvSpPr txBox="1"/>
          <p:nvPr>
            <p:ph type="title"/>
          </p:nvPr>
        </p:nvSpPr>
        <p:spPr>
          <a:xfrm>
            <a:off x="5867400" y="0"/>
            <a:ext cx="32769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Ana Mastnak</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2020</a:t>
            </a:r>
            <a:endParaRPr sz="2400">
              <a:solidFill>
                <a:srgbClr val="B7B7B7"/>
              </a:solidFill>
            </a:endParaRPr>
          </a:p>
        </p:txBody>
      </p:sp>
      <p:pic>
        <p:nvPicPr>
          <p:cNvPr id="384" name="Google Shape;384;p64"/>
          <p:cNvPicPr preferRelativeResize="0"/>
          <p:nvPr/>
        </p:nvPicPr>
        <p:blipFill>
          <a:blip r:embed="rId3">
            <a:alphaModFix/>
          </a:blip>
          <a:stretch>
            <a:fillRect/>
          </a:stretch>
        </p:blipFill>
        <p:spPr>
          <a:xfrm>
            <a:off x="0" y="0"/>
            <a:ext cx="58674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65"/>
          <p:cNvSpPr txBox="1"/>
          <p:nvPr>
            <p:ph type="title"/>
          </p:nvPr>
        </p:nvSpPr>
        <p:spPr>
          <a:xfrm>
            <a:off x="5600700" y="0"/>
            <a:ext cx="35436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Emma Moriarty</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2020</a:t>
            </a:r>
            <a:endParaRPr sz="2400">
              <a:solidFill>
                <a:srgbClr val="B7B7B7"/>
              </a:solidFill>
            </a:endParaRPr>
          </a:p>
        </p:txBody>
      </p:sp>
      <p:pic>
        <p:nvPicPr>
          <p:cNvPr id="390" name="Google Shape;390;p65"/>
          <p:cNvPicPr preferRelativeResize="0"/>
          <p:nvPr/>
        </p:nvPicPr>
        <p:blipFill>
          <a:blip r:embed="rId3">
            <a:alphaModFix/>
          </a:blip>
          <a:stretch>
            <a:fillRect/>
          </a:stretch>
        </p:blipFill>
        <p:spPr>
          <a:xfrm>
            <a:off x="0" y="3900"/>
            <a:ext cx="560070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6"/>
          <p:cNvSpPr txBox="1"/>
          <p:nvPr>
            <p:ph type="title"/>
          </p:nvPr>
        </p:nvSpPr>
        <p:spPr>
          <a:xfrm>
            <a:off x="7172325" y="0"/>
            <a:ext cx="19722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Erin Murray</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2020</a:t>
            </a:r>
            <a:endParaRPr sz="2400">
              <a:solidFill>
                <a:srgbClr val="B7B7B7"/>
              </a:solidFill>
            </a:endParaRPr>
          </a:p>
        </p:txBody>
      </p:sp>
      <p:pic>
        <p:nvPicPr>
          <p:cNvPr id="396" name="Google Shape;396;p66"/>
          <p:cNvPicPr preferRelativeResize="0"/>
          <p:nvPr/>
        </p:nvPicPr>
        <p:blipFill>
          <a:blip r:embed="rId3">
            <a:alphaModFix/>
          </a:blip>
          <a:stretch>
            <a:fillRect/>
          </a:stretch>
        </p:blipFill>
        <p:spPr>
          <a:xfrm>
            <a:off x="0" y="3900"/>
            <a:ext cx="7172325"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7"/>
          <p:cNvSpPr txBox="1"/>
          <p:nvPr>
            <p:ph type="title"/>
          </p:nvPr>
        </p:nvSpPr>
        <p:spPr>
          <a:xfrm>
            <a:off x="6867525" y="0"/>
            <a:ext cx="22767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Esmé Bellefeuille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2020</a:t>
            </a:r>
            <a:endParaRPr sz="2400">
              <a:solidFill>
                <a:srgbClr val="B7B7B7"/>
              </a:solidFill>
            </a:endParaRPr>
          </a:p>
        </p:txBody>
      </p:sp>
      <p:pic>
        <p:nvPicPr>
          <p:cNvPr id="402" name="Google Shape;402;p67"/>
          <p:cNvPicPr preferRelativeResize="0"/>
          <p:nvPr/>
        </p:nvPicPr>
        <p:blipFill>
          <a:blip r:embed="rId3">
            <a:alphaModFix/>
          </a:blip>
          <a:stretch>
            <a:fillRect/>
          </a:stretch>
        </p:blipFill>
        <p:spPr>
          <a:xfrm>
            <a:off x="0" y="0"/>
            <a:ext cx="6867525" cy="685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8"/>
          <p:cNvSpPr txBox="1"/>
          <p:nvPr>
            <p:ph type="title"/>
          </p:nvPr>
        </p:nvSpPr>
        <p:spPr>
          <a:xfrm>
            <a:off x="6677025" y="0"/>
            <a:ext cx="2467500" cy="6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Gabriel LeBlanc</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engraved earthenware</a:t>
            </a:r>
            <a:endParaRPr>
              <a:solidFill>
                <a:srgbClr val="B7B7B7"/>
              </a:solidFill>
            </a:endParaRPr>
          </a:p>
          <a:p>
            <a:pPr indent="0" lvl="0" marL="0" rtl="0" algn="ctr">
              <a:spcBef>
                <a:spcPts val="0"/>
              </a:spcBef>
              <a:spcAft>
                <a:spcPts val="0"/>
              </a:spcAft>
              <a:buNone/>
            </a:pPr>
            <a:r>
              <a:t/>
            </a:r>
            <a:endParaRPr>
              <a:solidFill>
                <a:srgbClr val="B7B7B7"/>
              </a:solidFill>
            </a:endParaRPr>
          </a:p>
          <a:p>
            <a:pPr indent="0" lvl="0" marL="0" rtl="0" algn="ctr">
              <a:spcBef>
                <a:spcPts val="0"/>
              </a:spcBef>
              <a:spcAft>
                <a:spcPts val="0"/>
              </a:spcAft>
              <a:buNone/>
            </a:pPr>
            <a:r>
              <a:rPr lang="en">
                <a:solidFill>
                  <a:srgbClr val="B7B7B7"/>
                </a:solidFill>
              </a:rPr>
              <a:t>Fall 2020</a:t>
            </a:r>
            <a:endParaRPr sz="2400">
              <a:solidFill>
                <a:srgbClr val="B7B7B7"/>
              </a:solidFill>
            </a:endParaRPr>
          </a:p>
        </p:txBody>
      </p:sp>
      <p:pic>
        <p:nvPicPr>
          <p:cNvPr id="408" name="Google Shape;408;p68"/>
          <p:cNvPicPr preferRelativeResize="0"/>
          <p:nvPr/>
        </p:nvPicPr>
        <p:blipFill>
          <a:blip r:embed="rId3">
            <a:alphaModFix/>
          </a:blip>
          <a:stretch>
            <a:fillRect/>
          </a:stretch>
        </p:blipFill>
        <p:spPr>
          <a:xfrm>
            <a:off x="0" y="3900"/>
            <a:ext cx="6677025" cy="685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69"/>
          <p:cNvPicPr preferRelativeResize="0"/>
          <p:nvPr/>
        </p:nvPicPr>
        <p:blipFill>
          <a:blip r:embed="rId3">
            <a:alphaModFix/>
          </a:blip>
          <a:stretch>
            <a:fillRect/>
          </a:stretch>
        </p:blipFill>
        <p:spPr>
          <a:xfrm>
            <a:off x="36575" y="178725"/>
            <a:ext cx="2971800" cy="3071525"/>
          </a:xfrm>
          <a:prstGeom prst="rect">
            <a:avLst/>
          </a:prstGeom>
          <a:noFill/>
          <a:ln>
            <a:noFill/>
          </a:ln>
        </p:spPr>
      </p:pic>
      <p:pic>
        <p:nvPicPr>
          <p:cNvPr id="414" name="Google Shape;414;p69"/>
          <p:cNvPicPr preferRelativeResize="0"/>
          <p:nvPr/>
        </p:nvPicPr>
        <p:blipFill>
          <a:blip r:embed="rId4">
            <a:alphaModFix/>
          </a:blip>
          <a:stretch>
            <a:fillRect/>
          </a:stretch>
        </p:blipFill>
        <p:spPr>
          <a:xfrm>
            <a:off x="3202550" y="114300"/>
            <a:ext cx="2738901" cy="3200400"/>
          </a:xfrm>
          <a:prstGeom prst="rect">
            <a:avLst/>
          </a:prstGeom>
          <a:noFill/>
          <a:ln>
            <a:noFill/>
          </a:ln>
        </p:spPr>
      </p:pic>
      <p:pic>
        <p:nvPicPr>
          <p:cNvPr id="415" name="Google Shape;415;p69"/>
          <p:cNvPicPr preferRelativeResize="0"/>
          <p:nvPr/>
        </p:nvPicPr>
        <p:blipFill>
          <a:blip r:embed="rId5">
            <a:alphaModFix/>
          </a:blip>
          <a:stretch>
            <a:fillRect/>
          </a:stretch>
        </p:blipFill>
        <p:spPr>
          <a:xfrm>
            <a:off x="6315885" y="114300"/>
            <a:ext cx="2608118" cy="3200400"/>
          </a:xfrm>
          <a:prstGeom prst="rect">
            <a:avLst/>
          </a:prstGeom>
          <a:noFill/>
          <a:ln>
            <a:noFill/>
          </a:ln>
        </p:spPr>
      </p:pic>
      <p:pic>
        <p:nvPicPr>
          <p:cNvPr id="416" name="Google Shape;416;p69"/>
          <p:cNvPicPr preferRelativeResize="0"/>
          <p:nvPr/>
        </p:nvPicPr>
        <p:blipFill>
          <a:blip r:embed="rId6">
            <a:alphaModFix/>
          </a:blip>
          <a:stretch>
            <a:fillRect/>
          </a:stretch>
        </p:blipFill>
        <p:spPr>
          <a:xfrm>
            <a:off x="36575" y="3724325"/>
            <a:ext cx="2971799" cy="2838335"/>
          </a:xfrm>
          <a:prstGeom prst="rect">
            <a:avLst/>
          </a:prstGeom>
          <a:noFill/>
          <a:ln>
            <a:noFill/>
          </a:ln>
        </p:spPr>
      </p:pic>
      <p:pic>
        <p:nvPicPr>
          <p:cNvPr id="417" name="Google Shape;417;p69"/>
          <p:cNvPicPr preferRelativeResize="0"/>
          <p:nvPr/>
        </p:nvPicPr>
        <p:blipFill>
          <a:blip r:embed="rId7">
            <a:alphaModFix/>
          </a:blip>
          <a:stretch>
            <a:fillRect/>
          </a:stretch>
        </p:blipFill>
        <p:spPr>
          <a:xfrm>
            <a:off x="3086100" y="3657588"/>
            <a:ext cx="2971800" cy="2971800"/>
          </a:xfrm>
          <a:prstGeom prst="rect">
            <a:avLst/>
          </a:prstGeom>
          <a:noFill/>
          <a:ln>
            <a:noFill/>
          </a:ln>
        </p:spPr>
      </p:pic>
      <p:pic>
        <p:nvPicPr>
          <p:cNvPr id="418" name="Google Shape;418;p69"/>
          <p:cNvPicPr preferRelativeResize="0"/>
          <p:nvPr/>
        </p:nvPicPr>
        <p:blipFill>
          <a:blip r:embed="rId8">
            <a:alphaModFix/>
          </a:blip>
          <a:stretch>
            <a:fillRect/>
          </a:stretch>
        </p:blipFill>
        <p:spPr>
          <a:xfrm>
            <a:off x="6135613" y="3619488"/>
            <a:ext cx="2971800" cy="3047999"/>
          </a:xfrm>
          <a:prstGeom prst="rect">
            <a:avLst/>
          </a:prstGeom>
          <a:noFill/>
          <a:ln>
            <a:noFill/>
          </a:ln>
        </p:spPr>
      </p:pic>
      <p:sp>
        <p:nvSpPr>
          <p:cNvPr id="419" name="Google Shape;419;p69"/>
          <p:cNvSpPr txBox="1"/>
          <p:nvPr/>
        </p:nvSpPr>
        <p:spPr>
          <a:xfrm>
            <a:off x="2564083" y="284015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1</a:t>
            </a:r>
            <a:endParaRPr b="1" sz="1800">
              <a:solidFill>
                <a:srgbClr val="D9D9D9"/>
              </a:solidFill>
              <a:latin typeface="Average"/>
              <a:ea typeface="Average"/>
              <a:cs typeface="Average"/>
              <a:sym typeface="Average"/>
            </a:endParaRPr>
          </a:p>
        </p:txBody>
      </p:sp>
      <p:sp>
        <p:nvSpPr>
          <p:cNvPr id="420" name="Google Shape;420;p69"/>
          <p:cNvSpPr txBox="1"/>
          <p:nvPr/>
        </p:nvSpPr>
        <p:spPr>
          <a:xfrm>
            <a:off x="5497150" y="29046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2</a:t>
            </a:r>
            <a:endParaRPr b="1" sz="1800">
              <a:solidFill>
                <a:srgbClr val="D9D9D9"/>
              </a:solidFill>
              <a:latin typeface="Average"/>
              <a:ea typeface="Average"/>
              <a:cs typeface="Average"/>
              <a:sym typeface="Average"/>
            </a:endParaRPr>
          </a:p>
        </p:txBody>
      </p:sp>
      <p:sp>
        <p:nvSpPr>
          <p:cNvPr id="421" name="Google Shape;421;p69"/>
          <p:cNvSpPr txBox="1"/>
          <p:nvPr/>
        </p:nvSpPr>
        <p:spPr>
          <a:xfrm>
            <a:off x="8479700" y="29046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3</a:t>
            </a:r>
            <a:endParaRPr b="1" sz="1800">
              <a:solidFill>
                <a:srgbClr val="D9D9D9"/>
              </a:solidFill>
              <a:latin typeface="Average"/>
              <a:ea typeface="Average"/>
              <a:cs typeface="Average"/>
              <a:sym typeface="Average"/>
            </a:endParaRPr>
          </a:p>
        </p:txBody>
      </p:sp>
      <p:sp>
        <p:nvSpPr>
          <p:cNvPr id="422" name="Google Shape;422;p69"/>
          <p:cNvSpPr txBox="1"/>
          <p:nvPr/>
        </p:nvSpPr>
        <p:spPr>
          <a:xfrm>
            <a:off x="2564083" y="615253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4</a:t>
            </a:r>
            <a:endParaRPr b="1" sz="1800">
              <a:solidFill>
                <a:srgbClr val="D9D9D9"/>
              </a:solidFill>
              <a:latin typeface="Average"/>
              <a:ea typeface="Average"/>
              <a:cs typeface="Average"/>
              <a:sym typeface="Average"/>
            </a:endParaRPr>
          </a:p>
        </p:txBody>
      </p:sp>
      <p:sp>
        <p:nvSpPr>
          <p:cNvPr id="423" name="Google Shape;423;p69"/>
          <p:cNvSpPr txBox="1"/>
          <p:nvPr/>
        </p:nvSpPr>
        <p:spPr>
          <a:xfrm>
            <a:off x="5612813" y="6219300"/>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5</a:t>
            </a:r>
            <a:endParaRPr b="1" sz="1800">
              <a:solidFill>
                <a:srgbClr val="D9D9D9"/>
              </a:solidFill>
              <a:latin typeface="Average"/>
              <a:ea typeface="Average"/>
              <a:cs typeface="Average"/>
              <a:sym typeface="Average"/>
            </a:endParaRPr>
          </a:p>
        </p:txBody>
      </p:sp>
      <p:sp>
        <p:nvSpPr>
          <p:cNvPr id="424" name="Google Shape;424;p69"/>
          <p:cNvSpPr txBox="1"/>
          <p:nvPr/>
        </p:nvSpPr>
        <p:spPr>
          <a:xfrm>
            <a:off x="8661575" y="6257388"/>
            <a:ext cx="444300" cy="41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D9D9D9"/>
                </a:solidFill>
                <a:latin typeface="Average"/>
                <a:ea typeface="Average"/>
                <a:cs typeface="Average"/>
                <a:sym typeface="Average"/>
              </a:rPr>
              <a:t>6</a:t>
            </a:r>
            <a:endParaRPr b="1" sz="1800">
              <a:solidFill>
                <a:srgbClr val="D9D9D9"/>
              </a:solidFill>
              <a:latin typeface="Average"/>
              <a:ea typeface="Average"/>
              <a:cs typeface="Average"/>
              <a:sym typeface="Averag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71"/>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These students still have to complete their </a:t>
            </a:r>
            <a:r>
              <a:rPr lang="en" sz="3600">
                <a:solidFill>
                  <a:srgbClr val="00FF00"/>
                </a:solidFill>
                <a:latin typeface="Oswald"/>
                <a:ea typeface="Oswald"/>
                <a:cs typeface="Oswald"/>
                <a:sym typeface="Oswald"/>
              </a:rPr>
              <a:t>art history</a:t>
            </a:r>
            <a:r>
              <a:rPr lang="en" sz="3600">
                <a:solidFill>
                  <a:srgbClr val="FFFFFF"/>
                </a:solidFill>
                <a:latin typeface="Oswald"/>
                <a:ea typeface="Oswald"/>
                <a:cs typeface="Oswald"/>
                <a:sym typeface="Oswald"/>
              </a:rPr>
              <a:t> assignment:</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1800">
              <a:solidFill>
                <a:srgbClr val="B7B7B7"/>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Starlight</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Anton</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Lillian</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Jurni</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Mahmoud</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Isaak</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Huda</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lang="en" sz="1800" strike="sngStrike">
                <a:solidFill>
                  <a:srgbClr val="B7B7B7"/>
                </a:solidFill>
                <a:latin typeface="Average"/>
                <a:ea typeface="Average"/>
                <a:cs typeface="Average"/>
                <a:sym typeface="Average"/>
              </a:rPr>
              <a:t>Nikhil</a:t>
            </a:r>
            <a:endParaRPr b="1" sz="1800">
              <a:solidFill>
                <a:srgbClr val="B7B7B7"/>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Dom</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Jenine</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Samson</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Keona</a:t>
            </a:r>
            <a:endParaRPr b="1" sz="1800">
              <a:solidFill>
                <a:srgbClr val="FFFFFF"/>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Hala</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b="1" lang="en" sz="1800">
                <a:solidFill>
                  <a:srgbClr val="FFFFFF"/>
                </a:solidFill>
                <a:latin typeface="Average"/>
                <a:ea typeface="Average"/>
                <a:cs typeface="Average"/>
                <a:sym typeface="Average"/>
              </a:rPr>
              <a:t>Harmony</a:t>
            </a:r>
            <a:endParaRPr b="1" sz="1800">
              <a:solidFill>
                <a:srgbClr val="FFFFFF"/>
              </a:solidFill>
              <a:latin typeface="Average"/>
              <a:ea typeface="Average"/>
              <a:cs typeface="Average"/>
              <a:sym typeface="Average"/>
            </a:endParaRPr>
          </a:p>
          <a:p>
            <a:pPr indent="0" lvl="0" marL="0" rtl="0" algn="ctr">
              <a:spcBef>
                <a:spcPts val="0"/>
              </a:spcBef>
              <a:spcAft>
                <a:spcPts val="0"/>
              </a:spcAft>
              <a:buNone/>
            </a:pPr>
            <a:r>
              <a:rPr lang="en" sz="1800" strike="sngStrike">
                <a:solidFill>
                  <a:srgbClr val="B7B7B7"/>
                </a:solidFill>
                <a:latin typeface="Average"/>
                <a:ea typeface="Average"/>
                <a:cs typeface="Average"/>
                <a:sym typeface="Average"/>
              </a:rPr>
              <a:t>Ryan</a:t>
            </a:r>
            <a:endParaRPr sz="1800" strike="sngStrike">
              <a:solidFill>
                <a:srgbClr val="D9D9D9"/>
              </a:solidFill>
              <a:latin typeface="Average"/>
              <a:ea typeface="Average"/>
              <a:cs typeface="Average"/>
              <a:sym typeface="Average"/>
            </a:endParaRPr>
          </a:p>
          <a:p>
            <a:pPr indent="0" lvl="0" marL="0" marR="0" rtl="0" algn="ctr">
              <a:lnSpc>
                <a:spcPct val="100000"/>
              </a:lnSpc>
              <a:spcBef>
                <a:spcPts val="0"/>
              </a:spcBef>
              <a:spcAft>
                <a:spcPts val="0"/>
              </a:spcAft>
              <a:buNone/>
            </a:pPr>
            <a:r>
              <a:rPr lang="en" sz="1800" strike="sngStrike">
                <a:solidFill>
                  <a:srgbClr val="B7B7B7"/>
                </a:solidFill>
                <a:latin typeface="Average"/>
                <a:ea typeface="Average"/>
                <a:cs typeface="Average"/>
                <a:sym typeface="Average"/>
              </a:rPr>
              <a:t>Ayla</a:t>
            </a:r>
            <a:endParaRPr b="1" sz="1800">
              <a:solidFill>
                <a:srgbClr val="FFFFFF"/>
              </a:solidFill>
              <a:latin typeface="Average"/>
              <a:ea typeface="Average"/>
              <a:cs typeface="Average"/>
              <a:sym typeface="Average"/>
            </a:endParaRPr>
          </a:p>
        </p:txBody>
      </p:sp>
      <p:sp>
        <p:nvSpPr>
          <p:cNvPr descr="Translations" id="434" name="Google Shape;434;p71"/>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1" algn="r">
              <a:spcBef>
                <a:spcPts val="0"/>
              </a:spcBef>
              <a:spcAft>
                <a:spcPts val="0"/>
              </a:spcAft>
              <a:buNone/>
            </a:pPr>
            <a:r>
              <a:rPr lang="en" sz="1900">
                <a:solidFill>
                  <a:srgbClr val="AAAAAA"/>
                </a:solidFill>
                <a:latin typeface="Average"/>
                <a:ea typeface="Average"/>
                <a:cs typeface="Average"/>
                <a:sym typeface="Average"/>
              </a:rPr>
              <a:t>لا يزال يتعين على هؤلاء الطلاب إكمال مهمة تاريخ الفن الخاصة بهم:</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这些学生仍然需要完成他们的艺术史作业：</a:t>
            </a:r>
            <a:endParaRPr sz="1900">
              <a:solidFill>
                <a:srgbClr val="AAAAAA"/>
              </a:solidFill>
              <a:latin typeface="Average"/>
              <a:ea typeface="Average"/>
              <a:cs typeface="Average"/>
              <a:sym typeface="Average"/>
            </a:endParaRPr>
          </a:p>
          <a:p>
            <a:pPr indent="0" lvl="0" marL="0" rtl="1" algn="r">
              <a:spcBef>
                <a:spcPts val="0"/>
              </a:spcBef>
              <a:spcAft>
                <a:spcPts val="0"/>
              </a:spcAft>
              <a:buNone/>
            </a:pPr>
            <a:r>
              <a:rPr lang="en" sz="1900">
                <a:solidFill>
                  <a:srgbClr val="AAAAAA"/>
                </a:solidFill>
                <a:latin typeface="Average"/>
                <a:ea typeface="Average"/>
                <a:cs typeface="Average"/>
                <a:sym typeface="Average"/>
              </a:rPr>
              <a:t>این دانش آموزان هنوز باید تکالیف تاریخ هنر خود را تکمیل کنند:</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इन छात्रों को अभी भी अपना कला इतिहास का कार्य पूरा करना है:</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이 학생들은 여전히 ​​미술사 과제를 완료해야 합니다.</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Этим студентам еще предстоит выполнить задание по истории искусств:</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Ови ученици још увек морају да заврше свој задатак из историје уметности:</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Estos estudiantes aún tienen que completar su tarea de historia del arte:</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Kailangan pa ring tapusin ng mga mag-aaral na ito ang kanilang assignment sa art history:</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Ці студенти ще мають виконати завдання з історії мистецтва:</a:t>
            </a:r>
            <a:endParaRPr sz="1900">
              <a:solidFill>
                <a:srgbClr val="AAAAAA"/>
              </a:solidFill>
              <a:latin typeface="Average"/>
              <a:ea typeface="Average"/>
              <a:cs typeface="Average"/>
              <a:sym typeface="Average"/>
            </a:endParaRPr>
          </a:p>
          <a:p>
            <a:pPr indent="0" lvl="0" marL="0" rtl="0" algn="l">
              <a:spcBef>
                <a:spcPts val="0"/>
              </a:spcBef>
              <a:spcAft>
                <a:spcPts val="0"/>
              </a:spcAft>
              <a:buNone/>
            </a:pPr>
            <a:r>
              <a:rPr lang="en" sz="1900">
                <a:solidFill>
                  <a:srgbClr val="AAAAAA"/>
                </a:solidFill>
                <a:latin typeface="Average"/>
                <a:ea typeface="Average"/>
                <a:cs typeface="Average"/>
                <a:sym typeface="Average"/>
              </a:rPr>
              <a:t>Những học sinh này vẫn phải hoàn thành bài tập lịch sử nghệ thuật của mình:</a:t>
            </a:r>
            <a:endParaRPr sz="2750">
              <a:solidFill>
                <a:srgbClr val="CACACA"/>
              </a:solidFill>
              <a:latin typeface="Average"/>
              <a:ea typeface="Average"/>
              <a:cs typeface="Average"/>
              <a:sym typeface="Averag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72"/>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Mr. Fox's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Fox</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440" name="Google Shape;440;p72"/>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Abdel Hadi Al-Salibi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Alwynn Brown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Maelle Browne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Daniel Chisholm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Maya Cluett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Tiffarah Crawford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Nithya Daggula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Cohen Demers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Jevindu Dissanayake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Eric Earle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Hana ElDeeb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Cohen Francis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Beau Gallant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Arina Izadi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Shahed Kurdi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Matina Kyriakakos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Zaina Meraj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Aiden Mukuha Chege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More Parodi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Justine Parreno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Ella Pleasant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Lucy Reardon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Taylor Rigby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Mya Saba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Evan Steiger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Scarlett Stevenson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Tynes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Naomi Ulku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Eva Vatcher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Finn Weatherbee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Elena Youmbi     📷📷📷📷📷</a:t>
            </a:r>
            <a:endParaRPr>
              <a:solidFill>
                <a:srgbClr val="DDDDDD"/>
              </a:solidFill>
              <a:latin typeface="Average"/>
              <a:ea typeface="Average"/>
              <a:cs typeface="Average"/>
              <a:sym typeface="Average"/>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8" name="Shape 448"/>
        <p:cNvGrpSpPr/>
        <p:nvPr/>
      </p:nvGrpSpPr>
      <p:grpSpPr>
        <a:xfrm>
          <a:off x="0" y="0"/>
          <a:ext cx="0" cy="0"/>
          <a:chOff x="0" y="0"/>
          <a:chExt cx="0" cy="0"/>
        </a:xfrm>
      </p:grpSpPr>
      <p:sp>
        <p:nvSpPr>
          <p:cNvPr id="449" name="Google Shape;449;p74"/>
          <p:cNvSpPr txBox="1"/>
          <p:nvPr/>
        </p:nvSpPr>
        <p:spPr>
          <a:xfrm>
            <a:off x="0" y="50"/>
            <a:ext cx="3149100" cy="393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400">
                <a:solidFill>
                  <a:srgbClr val="FFFFFF"/>
                </a:solidFill>
                <a:latin typeface="Oswald"/>
                <a:ea typeface="Oswald"/>
                <a:cs typeface="Oswald"/>
                <a:sym typeface="Oswald"/>
              </a:rPr>
              <a:t>Today’s </a:t>
            </a:r>
            <a:br>
              <a:rPr lang="en" sz="3400">
                <a:solidFill>
                  <a:srgbClr val="FFFFFF"/>
                </a:solidFill>
                <a:latin typeface="Oswald"/>
                <a:ea typeface="Oswald"/>
                <a:cs typeface="Oswald"/>
                <a:sym typeface="Oswald"/>
              </a:rPr>
            </a:br>
            <a:r>
              <a:rPr lang="en" sz="3400">
                <a:solidFill>
                  <a:srgbClr val="00FF00"/>
                </a:solidFill>
                <a:latin typeface="Oswald"/>
                <a:ea typeface="Oswald"/>
                <a:cs typeface="Oswald"/>
                <a:sym typeface="Oswald"/>
              </a:rPr>
              <a:t>FIRST THING </a:t>
            </a:r>
            <a:br>
              <a:rPr lang="en" sz="3400">
                <a:solidFill>
                  <a:srgbClr val="FFFFFF"/>
                </a:solidFill>
                <a:latin typeface="Oswald"/>
                <a:ea typeface="Oswald"/>
                <a:cs typeface="Oswald"/>
                <a:sym typeface="Oswald"/>
              </a:rPr>
            </a:br>
            <a:r>
              <a:rPr lang="en" sz="3400">
                <a:solidFill>
                  <a:srgbClr val="FFFFFF"/>
                </a:solidFill>
                <a:latin typeface="Oswald"/>
                <a:ea typeface="Oswald"/>
                <a:cs typeface="Oswald"/>
                <a:sym typeface="Oswald"/>
              </a:rPr>
              <a:t>is giving feedback </a:t>
            </a:r>
            <a:br>
              <a:rPr lang="en" sz="3400">
                <a:solidFill>
                  <a:srgbClr val="FFFFFF"/>
                </a:solidFill>
                <a:latin typeface="Oswald"/>
                <a:ea typeface="Oswald"/>
                <a:cs typeface="Oswald"/>
                <a:sym typeface="Oswald"/>
              </a:rPr>
            </a:br>
            <a:r>
              <a:rPr lang="en" sz="3400">
                <a:solidFill>
                  <a:srgbClr val="FFFFFF"/>
                </a:solidFill>
                <a:latin typeface="Oswald"/>
                <a:ea typeface="Oswald"/>
                <a:cs typeface="Oswald"/>
                <a:sym typeface="Oswald"/>
              </a:rPr>
              <a:t>on paintings</a:t>
            </a:r>
            <a:endParaRPr sz="3400">
              <a:solidFill>
                <a:srgbClr val="FFFFFF"/>
              </a:solidFill>
              <a:latin typeface="Oswald"/>
              <a:ea typeface="Oswald"/>
              <a:cs typeface="Oswald"/>
              <a:sym typeface="Oswald"/>
            </a:endParaRPr>
          </a:p>
        </p:txBody>
      </p:sp>
      <p:grpSp>
        <p:nvGrpSpPr>
          <p:cNvPr id="450" name="Google Shape;450;p74"/>
          <p:cNvGrpSpPr/>
          <p:nvPr/>
        </p:nvGrpSpPr>
        <p:grpSpPr>
          <a:xfrm>
            <a:off x="3149223" y="67"/>
            <a:ext cx="5995029" cy="3935374"/>
            <a:chOff x="541998" y="1576446"/>
            <a:chExt cx="8060002" cy="5290904"/>
          </a:xfrm>
        </p:grpSpPr>
        <p:pic>
          <p:nvPicPr>
            <p:cNvPr id="451" name="Google Shape;451;p74"/>
            <p:cNvPicPr preferRelativeResize="0"/>
            <p:nvPr/>
          </p:nvPicPr>
          <p:blipFill rotWithShape="1">
            <a:blip r:embed="rId3">
              <a:alphaModFix/>
            </a:blip>
            <a:srcRect b="9983" l="50788" r="17308" t="16504"/>
            <a:stretch/>
          </p:blipFill>
          <p:spPr>
            <a:xfrm>
              <a:off x="541998" y="1576446"/>
              <a:ext cx="3961498" cy="5290904"/>
            </a:xfrm>
            <a:prstGeom prst="rect">
              <a:avLst/>
            </a:prstGeom>
            <a:noFill/>
            <a:ln>
              <a:noFill/>
            </a:ln>
          </p:spPr>
        </p:pic>
        <p:pic>
          <p:nvPicPr>
            <p:cNvPr id="452" name="Google Shape;452;p74"/>
            <p:cNvPicPr preferRelativeResize="0"/>
            <p:nvPr/>
          </p:nvPicPr>
          <p:blipFill rotWithShape="1">
            <a:blip r:embed="rId4">
              <a:alphaModFix/>
            </a:blip>
            <a:srcRect b="4123" l="50767" r="17404" t="22778"/>
            <a:stretch/>
          </p:blipFill>
          <p:spPr>
            <a:xfrm>
              <a:off x="4640502" y="1584939"/>
              <a:ext cx="3961498" cy="5273921"/>
            </a:xfrm>
            <a:prstGeom prst="rect">
              <a:avLst/>
            </a:prstGeom>
            <a:noFill/>
            <a:ln>
              <a:noFill/>
            </a:ln>
          </p:spPr>
        </p:pic>
      </p:grpSp>
      <p:sp>
        <p:nvSpPr>
          <p:cNvPr descr="Column 1" id="453" name="Google Shape;453;p74"/>
          <p:cNvSpPr txBox="1"/>
          <p:nvPr/>
        </p:nvSpPr>
        <p:spPr>
          <a:xfrm>
            <a:off x="0" y="3935450"/>
            <a:ext cx="4571700" cy="292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የዛሬው የመጀመሪያው ነገር በሥዕሎች ላይ አስተያየት እየሰጠ ነው።</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أول شيء اليوم هو تقديم تعليقات على اللوحات</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El PRIMER d'avui és donar comentaris sobre les pintures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今天的第一件事是给绘画作品提供反馈</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اولین کار امروز، ارائه بازخورد در مورد نقاشی‌ها است.</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आज का पहला काम है पेंटिंग्स पर प्रतिक्रिया देना</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今日の最初の仕事は絵のフィードバックを与えることです</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오늘의 첫 번째 일은 그림에 대한 피드백을 제공하는 것입니다.</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TIŞTÊ YEKEM Ê ÎRO dayîna nirxandinê li ser tabloyan e</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 PRIMEIRA COISA de hoje é dar feedback sobre pinturas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ਅੱਜ ਦੀ ਪਹਿਲੀ ਗੱਲ ਪੇਂਟਿੰਗਾਂ 'ਤੇ ਫੀਡਬੈਕ ਦੇਣਾ ਹੈ।</a:t>
            </a:r>
            <a:endParaRPr sz="1300">
              <a:solidFill>
                <a:srgbClr val="AAAAAA"/>
              </a:solidFill>
              <a:latin typeface="Average"/>
              <a:ea typeface="Average"/>
              <a:cs typeface="Average"/>
              <a:sym typeface="Average"/>
            </a:endParaRPr>
          </a:p>
        </p:txBody>
      </p:sp>
      <p:sp>
        <p:nvSpPr>
          <p:cNvPr descr="Column 2" id="454" name="Google Shape;454;p74"/>
          <p:cNvSpPr txBox="1"/>
          <p:nvPr/>
        </p:nvSpPr>
        <p:spPr>
          <a:xfrm>
            <a:off x="4572000" y="3935450"/>
            <a:ext cx="4571700" cy="292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ПЕРВОЕ ДЕЛО сегодняшнего дня — это дать отзыв о картинах</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WAXYAABAHA KOOWAAD ee maanta waxay bixinaysaa jawaab celin ku saabsan rinjiyeynta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Lo PRIMERO de hoy es dar feedback sobre las pinturas.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JAMBO LA KWANZA la leo ni kutoa maoni kuhusu picha za kuchora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Ang UNANG BAGAY ngayon ay ang pagbibigay ng feedback sa mga painting</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Bugünün İLK ŞEYİ resimler hakkında geri bildirim vermek</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Сьогодні ПЕРШЕ, що потрібно зробити, це залишити відгук про картини</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ĐIỀU ĐẦU TIÊN của ngày hôm nay là đưa ra phản hồi về các bức tranh</a:t>
            </a:r>
            <a:endParaRPr sz="750">
              <a:solidFill>
                <a:srgbClr val="AAAAAA"/>
              </a:solidFill>
              <a:latin typeface="Average"/>
              <a:ea typeface="Average"/>
              <a:cs typeface="Average"/>
              <a:sym typeface="Averag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descr="All text" id="459" name="Google Shape;459;p75"/>
          <p:cNvSpPr txBox="1"/>
          <p:nvPr/>
        </p:nvSpPr>
        <p:spPr>
          <a:xfrm>
            <a:off x="311700" y="-4"/>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So what should I be doing today?</a:t>
            </a:r>
            <a:br>
              <a:rPr lang="en" sz="3000">
                <a:solidFill>
                  <a:srgbClr val="FFFFFF"/>
                </a:solidFill>
                <a:latin typeface="Oswald"/>
                <a:ea typeface="Oswald"/>
                <a:cs typeface="Oswald"/>
                <a:sym typeface="Oswald"/>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Finish the peer feedback FIRST!</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Stick</a:t>
            </a:r>
            <a:r>
              <a:rPr lang="en" sz="2000">
                <a:solidFill>
                  <a:srgbClr val="CACACA"/>
                </a:solidFill>
                <a:latin typeface="Average"/>
                <a:ea typeface="Average"/>
                <a:cs typeface="Average"/>
                <a:sym typeface="Average"/>
              </a:rPr>
              <a:t> to your colour scheme.</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Build up darkness with </a:t>
            </a:r>
            <a:r>
              <a:rPr b="1" lang="en" sz="2000">
                <a:solidFill>
                  <a:srgbClr val="FFFFFF"/>
                </a:solidFill>
                <a:latin typeface="Average"/>
                <a:ea typeface="Average"/>
                <a:cs typeface="Average"/>
                <a:sym typeface="Average"/>
              </a:rPr>
              <a:t>many light layers</a:t>
            </a:r>
            <a:r>
              <a:rPr lang="en" sz="2000">
                <a:solidFill>
                  <a:srgbClr val="CACACA"/>
                </a:solidFill>
                <a:latin typeface="Average"/>
                <a:ea typeface="Average"/>
                <a:cs typeface="Average"/>
                <a:sym typeface="Average"/>
              </a:rPr>
              <a:t> painted on top of each other.</a:t>
            </a:r>
            <a:br>
              <a:rPr lang="en" sz="2000">
                <a:solidFill>
                  <a:srgbClr val="CACACA"/>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Start in the back</a:t>
            </a:r>
            <a:r>
              <a:rPr lang="en" sz="2000">
                <a:solidFill>
                  <a:srgbClr val="CACACA"/>
                </a:solidFill>
                <a:latin typeface="Average"/>
                <a:ea typeface="Average"/>
                <a:cs typeface="Average"/>
                <a:sym typeface="Average"/>
              </a:rPr>
              <a:t>, and work to the front.</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With each layer, ask yourself where you can make it:</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b="1" lang="en" sz="2000">
                <a:solidFill>
                  <a:srgbClr val="FFFFFF"/>
                </a:solidFill>
                <a:latin typeface="Average"/>
                <a:ea typeface="Average"/>
                <a:cs typeface="Average"/>
                <a:sym typeface="Average"/>
              </a:rPr>
              <a:t>Darker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a more </a:t>
            </a:r>
            <a:r>
              <a:rPr b="1" lang="en" sz="2000">
                <a:solidFill>
                  <a:srgbClr val="FFFFFF"/>
                </a:solidFill>
                <a:latin typeface="Average"/>
                <a:ea typeface="Average"/>
                <a:cs typeface="Average"/>
                <a:sym typeface="Average"/>
              </a:rPr>
              <a:t>specific colour</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more </a:t>
            </a:r>
            <a:r>
              <a:rPr b="1" lang="en" sz="2000">
                <a:solidFill>
                  <a:srgbClr val="FFFFFF"/>
                </a:solidFill>
                <a:latin typeface="Average"/>
                <a:ea typeface="Average"/>
                <a:cs typeface="Average"/>
                <a:sym typeface="Average"/>
              </a:rPr>
              <a:t>detailed</a:t>
            </a:r>
            <a:br>
              <a:rPr b="1" lang="en" sz="2000">
                <a:solidFill>
                  <a:srgbClr val="FFFFFF"/>
                </a:solidFill>
                <a:latin typeface="Average"/>
                <a:ea typeface="Average"/>
                <a:cs typeface="Average"/>
                <a:sym typeface="Average"/>
              </a:rPr>
            </a:b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b="1" lang="en" sz="2000">
                <a:solidFill>
                  <a:srgbClr val="FFFFFF"/>
                </a:solidFill>
                <a:latin typeface="Average"/>
                <a:ea typeface="Average"/>
                <a:cs typeface="Average"/>
                <a:sym typeface="Average"/>
              </a:rPr>
              <a:t>Carefully mixed greys</a:t>
            </a:r>
            <a:r>
              <a:rPr lang="en" sz="2000">
                <a:solidFill>
                  <a:srgbClr val="CACACA"/>
                </a:solidFill>
                <a:latin typeface="Average"/>
                <a:ea typeface="Average"/>
                <a:cs typeface="Average"/>
                <a:sym typeface="Average"/>
              </a:rPr>
              <a:t> show more skill than bright colours.</a:t>
            </a:r>
            <a:endParaRPr sz="2000">
              <a:solidFill>
                <a:srgbClr val="CACACA"/>
              </a:solidFill>
              <a:latin typeface="Average"/>
              <a:ea typeface="Average"/>
              <a:cs typeface="Average"/>
              <a:sym typeface="Average"/>
            </a:endParaRPr>
          </a:p>
        </p:txBody>
      </p:sp>
      <p:pic>
        <p:nvPicPr>
          <p:cNvPr id="460" name="Google Shape;460;p75"/>
          <p:cNvPicPr preferRelativeResize="0"/>
          <p:nvPr/>
        </p:nvPicPr>
        <p:blipFill>
          <a:blip r:embed="rId3">
            <a:alphaModFix/>
          </a:blip>
          <a:stretch>
            <a:fillRect/>
          </a:stretch>
        </p:blipFill>
        <p:spPr>
          <a:xfrm>
            <a:off x="6788575" y="3274625"/>
            <a:ext cx="2355425" cy="23554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4" name="Shape 464"/>
        <p:cNvGrpSpPr/>
        <p:nvPr/>
      </p:nvGrpSpPr>
      <p:grpSpPr>
        <a:xfrm>
          <a:off x="0" y="0"/>
          <a:ext cx="0" cy="0"/>
          <a:chOff x="0" y="0"/>
          <a:chExt cx="0" cy="0"/>
        </a:xfrm>
      </p:grpSpPr>
      <p:pic>
        <p:nvPicPr>
          <p:cNvPr id="465" name="Google Shape;465;p76"/>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466" name="Google Shape;466;p76"/>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descr="All text" id="471" name="Google Shape;471;p77"/>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